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70"/>
  </p:notesMasterIdLst>
  <p:sldIdLst>
    <p:sldId id="283" r:id="rId3"/>
    <p:sldId id="1417" r:id="rId4"/>
    <p:sldId id="287" r:id="rId5"/>
    <p:sldId id="256" r:id="rId6"/>
    <p:sldId id="1337" r:id="rId7"/>
    <p:sldId id="1410" r:id="rId8"/>
    <p:sldId id="1338" r:id="rId9"/>
    <p:sldId id="1403" r:id="rId10"/>
    <p:sldId id="1405" r:id="rId11"/>
    <p:sldId id="1412" r:id="rId12"/>
    <p:sldId id="1400" r:id="rId13"/>
    <p:sldId id="1406" r:id="rId14"/>
    <p:sldId id="1407" r:id="rId15"/>
    <p:sldId id="1336" r:id="rId16"/>
    <p:sldId id="1411" r:id="rId17"/>
    <p:sldId id="1197" r:id="rId18"/>
    <p:sldId id="1399" r:id="rId19"/>
    <p:sldId id="297" r:id="rId20"/>
    <p:sldId id="1007" r:id="rId21"/>
    <p:sldId id="1008" r:id="rId22"/>
    <p:sldId id="1402" r:id="rId23"/>
    <p:sldId id="1009" r:id="rId24"/>
    <p:sldId id="1408" r:id="rId25"/>
    <p:sldId id="1010" r:id="rId26"/>
    <p:sldId id="1011" r:id="rId27"/>
    <p:sldId id="1409" r:id="rId28"/>
    <p:sldId id="1172" r:id="rId29"/>
    <p:sldId id="1413" r:id="rId30"/>
    <p:sldId id="295" r:id="rId31"/>
    <p:sldId id="270" r:id="rId32"/>
    <p:sldId id="261" r:id="rId33"/>
    <p:sldId id="322" r:id="rId34"/>
    <p:sldId id="324" r:id="rId35"/>
    <p:sldId id="320" r:id="rId36"/>
    <p:sldId id="325" r:id="rId37"/>
    <p:sldId id="326" r:id="rId38"/>
    <p:sldId id="323" r:id="rId39"/>
    <p:sldId id="327" r:id="rId40"/>
    <p:sldId id="330" r:id="rId41"/>
    <p:sldId id="331" r:id="rId42"/>
    <p:sldId id="332" r:id="rId43"/>
    <p:sldId id="333" r:id="rId44"/>
    <p:sldId id="328" r:id="rId45"/>
    <p:sldId id="329" r:id="rId46"/>
    <p:sldId id="335" r:id="rId47"/>
    <p:sldId id="334" r:id="rId48"/>
    <p:sldId id="336" r:id="rId49"/>
    <p:sldId id="337" r:id="rId50"/>
    <p:sldId id="338" r:id="rId51"/>
    <p:sldId id="339" r:id="rId52"/>
    <p:sldId id="340" r:id="rId53"/>
    <p:sldId id="341" r:id="rId54"/>
    <p:sldId id="342" r:id="rId55"/>
    <p:sldId id="343" r:id="rId56"/>
    <p:sldId id="345" r:id="rId57"/>
    <p:sldId id="346" r:id="rId58"/>
    <p:sldId id="347" r:id="rId59"/>
    <p:sldId id="349" r:id="rId60"/>
    <p:sldId id="351" r:id="rId61"/>
    <p:sldId id="348" r:id="rId62"/>
    <p:sldId id="352" r:id="rId63"/>
    <p:sldId id="353" r:id="rId64"/>
    <p:sldId id="350" r:id="rId65"/>
    <p:sldId id="296" r:id="rId66"/>
    <p:sldId id="1414" r:id="rId67"/>
    <p:sldId id="294" r:id="rId68"/>
    <p:sldId id="1416" r:id="rId69"/>
  </p:sldIdLst>
  <p:sldSz cx="9144000" cy="6858000" type="screen4x3"/>
  <p:notesSz cx="6858000" cy="9144000"/>
  <p:defaultTextStyle>
    <a:defPPr>
      <a:defRPr lang="de-DE"/>
    </a:defPPr>
    <a:lvl1pPr algn="l" rtl="0" eaLnBrk="0" fontAlgn="base" hangingPunct="0">
      <a:spcBef>
        <a:spcPct val="0"/>
      </a:spcBef>
      <a:spcAft>
        <a:spcPct val="0"/>
      </a:spcAft>
      <a:defRPr b="1"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b="1"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b="1"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Palatino Linotype" panose="02040502050505030304" pitchFamily="18" charset="0"/>
        <a:ea typeface="+mn-ea"/>
        <a:cs typeface="+mn-cs"/>
      </a:defRPr>
    </a:lvl5pPr>
    <a:lvl6pPr marL="2286000" algn="l" defTabSz="914400" rtl="0" eaLnBrk="1" latinLnBrk="0" hangingPunct="1">
      <a:defRPr b="1" kern="1200">
        <a:solidFill>
          <a:schemeClr val="tx1"/>
        </a:solidFill>
        <a:latin typeface="Palatino Linotype" panose="02040502050505030304" pitchFamily="18" charset="0"/>
        <a:ea typeface="+mn-ea"/>
        <a:cs typeface="+mn-cs"/>
      </a:defRPr>
    </a:lvl6pPr>
    <a:lvl7pPr marL="2743200" algn="l" defTabSz="914400" rtl="0" eaLnBrk="1" latinLnBrk="0" hangingPunct="1">
      <a:defRPr b="1" kern="1200">
        <a:solidFill>
          <a:schemeClr val="tx1"/>
        </a:solidFill>
        <a:latin typeface="Palatino Linotype" panose="02040502050505030304" pitchFamily="18" charset="0"/>
        <a:ea typeface="+mn-ea"/>
        <a:cs typeface="+mn-cs"/>
      </a:defRPr>
    </a:lvl7pPr>
    <a:lvl8pPr marL="3200400" algn="l" defTabSz="914400" rtl="0" eaLnBrk="1" latinLnBrk="0" hangingPunct="1">
      <a:defRPr b="1" kern="1200">
        <a:solidFill>
          <a:schemeClr val="tx1"/>
        </a:solidFill>
        <a:latin typeface="Palatino Linotype" panose="02040502050505030304" pitchFamily="18" charset="0"/>
        <a:ea typeface="+mn-ea"/>
        <a:cs typeface="+mn-cs"/>
      </a:defRPr>
    </a:lvl8pPr>
    <a:lvl9pPr marL="3657600" algn="l" defTabSz="914400" rtl="0" eaLnBrk="1" latinLnBrk="0" hangingPunct="1">
      <a:defRPr b="1"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715"/>
  </p:normalViewPr>
  <p:slideViewPr>
    <p:cSldViewPr>
      <p:cViewPr varScale="1">
        <p:scale>
          <a:sx n="81" d="100"/>
          <a:sy n="81" d="100"/>
        </p:scale>
        <p:origin x="158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5358D-3BC1-4A44-92B2-531276661DEA}" type="datetimeFigureOut">
              <a:rPr lang="de-DE" smtClean="0"/>
              <a:t>24.10.2023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EAE8F-817A-4B0A-98C4-ADD1642B42F4}" type="slidenum">
              <a:rPr lang="de-DE" smtClean="0"/>
              <a:t>‹Nr.›</a:t>
            </a:fld>
            <a:endParaRPr lang="de-DE"/>
          </a:p>
        </p:txBody>
      </p:sp>
    </p:spTree>
    <p:extLst>
      <p:ext uri="{BB962C8B-B14F-4D97-AF65-F5344CB8AC3E}">
        <p14:creationId xmlns:p14="http://schemas.microsoft.com/office/powerpoint/2010/main" val="46370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a:extLst>
              <a:ext uri="{FF2B5EF4-FFF2-40B4-BE49-F238E27FC236}">
                <a16:creationId xmlns:a16="http://schemas.microsoft.com/office/drawing/2014/main" id="{CD45D67B-C2F1-68A3-34D5-5271542CE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a:extLst>
              <a:ext uri="{FF2B5EF4-FFF2-40B4-BE49-F238E27FC236}">
                <a16:creationId xmlns:a16="http://schemas.microsoft.com/office/drawing/2014/main" id="{A24F889E-7864-41DE-B856-C62D2F7A7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latin typeface="Arial" panose="020B0604020202020204" pitchFamily="34" charset="0"/>
              <a:cs typeface="Arial" panose="020B0604020202020204" pitchFamily="34" charset="0"/>
            </a:endParaRPr>
          </a:p>
        </p:txBody>
      </p:sp>
      <p:sp>
        <p:nvSpPr>
          <p:cNvPr id="77828" name="3 Slayt Numarası Yer Tutucusu">
            <a:extLst>
              <a:ext uri="{FF2B5EF4-FFF2-40B4-BE49-F238E27FC236}">
                <a16:creationId xmlns:a16="http://schemas.microsoft.com/office/drawing/2014/main" id="{B2C91C5B-FDE5-82DE-6CD6-27E786B93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3957A20-37EB-4AE5-A578-1426DB8C11F6}" type="slidenum">
              <a:rPr lang="tr-TR" altLang="tr-TR" smtClean="0">
                <a:latin typeface="Arial" panose="020B0604020202020204" pitchFamily="34" charset="0"/>
              </a:rPr>
              <a:pPr/>
              <a:t>18</a:t>
            </a:fld>
            <a:endParaRPr lang="tr-TR" altLang="tr-T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7B89B-2B5A-35B0-90E5-7C47A231F160}"/>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09793B-48F7-A809-851A-FAFB15E61C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0D538D9-7C1E-81AA-F4BF-C41DF6502675}"/>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91817C-438C-CD37-5F21-5329A864DDDE}"/>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281588-1060-13A2-6022-F1902F1AEFC5}"/>
              </a:ext>
            </a:extLst>
          </p:cNvPr>
          <p:cNvSpPr>
            <a:spLocks noGrp="1"/>
          </p:cNvSpPr>
          <p:nvPr>
            <p:ph type="sldNum" sz="quarter" idx="12"/>
          </p:nvPr>
        </p:nvSpPr>
        <p:spPr/>
        <p:txBody>
          <a:bodyPr/>
          <a:lstStyle>
            <a:lvl1pPr>
              <a:defRPr/>
            </a:lvl1pPr>
          </a:lstStyle>
          <a:p>
            <a:fld id="{62CEB188-7517-3C42-BFB8-AB67E1F79618}" type="slidenum">
              <a:rPr lang="de-DE" altLang="de-DE"/>
              <a:pPr/>
              <a:t>‹Nr.›</a:t>
            </a:fld>
            <a:endParaRPr lang="de-DE" altLang="de-DE"/>
          </a:p>
        </p:txBody>
      </p:sp>
    </p:spTree>
    <p:extLst>
      <p:ext uri="{BB962C8B-B14F-4D97-AF65-F5344CB8AC3E}">
        <p14:creationId xmlns:p14="http://schemas.microsoft.com/office/powerpoint/2010/main" val="249051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5CAAE-F68F-A67A-0843-77D70A4B9A9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19C7B9C-7087-5BBC-0A0F-C615DF204E8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03E15F-72B6-358D-1A10-1EDE62797FE8}"/>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BE1E43C3-C434-337A-A474-B66184323611}"/>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BF86909D-082D-493B-9E0E-165B03075201}"/>
              </a:ext>
            </a:extLst>
          </p:cNvPr>
          <p:cNvSpPr>
            <a:spLocks noGrp="1"/>
          </p:cNvSpPr>
          <p:nvPr>
            <p:ph type="sldNum" sz="quarter" idx="12"/>
          </p:nvPr>
        </p:nvSpPr>
        <p:spPr/>
        <p:txBody>
          <a:bodyPr/>
          <a:lstStyle>
            <a:lvl1pPr>
              <a:defRPr/>
            </a:lvl1pPr>
          </a:lstStyle>
          <a:p>
            <a:fld id="{FB57D347-7BE5-294D-948F-7A40F63CB442}" type="slidenum">
              <a:rPr lang="de-DE" altLang="de-DE"/>
              <a:pPr/>
              <a:t>‹Nr.›</a:t>
            </a:fld>
            <a:endParaRPr lang="de-DE" altLang="de-DE"/>
          </a:p>
        </p:txBody>
      </p:sp>
    </p:spTree>
    <p:extLst>
      <p:ext uri="{BB962C8B-B14F-4D97-AF65-F5344CB8AC3E}">
        <p14:creationId xmlns:p14="http://schemas.microsoft.com/office/powerpoint/2010/main" val="114368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9F95FF-57D1-2043-851A-F8847ACF6617}"/>
              </a:ext>
            </a:extLst>
          </p:cNvPr>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8D3F7E-61FB-3AE7-84FE-0B4E9C9CB2F5}"/>
              </a:ext>
            </a:extLst>
          </p:cNvPr>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DF13D1-2984-A7E3-201C-997F1B200058}"/>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430A019-DC92-22BD-1784-18EBE4D46801}"/>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92B9555-9181-11C3-9DCC-408F43456269}"/>
              </a:ext>
            </a:extLst>
          </p:cNvPr>
          <p:cNvSpPr>
            <a:spLocks noGrp="1"/>
          </p:cNvSpPr>
          <p:nvPr>
            <p:ph type="sldNum" sz="quarter" idx="12"/>
          </p:nvPr>
        </p:nvSpPr>
        <p:spPr/>
        <p:txBody>
          <a:bodyPr/>
          <a:lstStyle>
            <a:lvl1pPr>
              <a:defRPr/>
            </a:lvl1pPr>
          </a:lstStyle>
          <a:p>
            <a:fld id="{623247EF-3EAD-454C-8B5D-00B4ED61667C}" type="slidenum">
              <a:rPr lang="de-DE" altLang="de-DE"/>
              <a:pPr/>
              <a:t>‹Nr.›</a:t>
            </a:fld>
            <a:endParaRPr lang="de-DE" altLang="de-DE"/>
          </a:p>
        </p:txBody>
      </p:sp>
    </p:spTree>
    <p:extLst>
      <p:ext uri="{BB962C8B-B14F-4D97-AF65-F5344CB8AC3E}">
        <p14:creationId xmlns:p14="http://schemas.microsoft.com/office/powerpoint/2010/main" val="57174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CEDF2-FD85-378E-A15D-4D8199C38086}"/>
              </a:ext>
            </a:extLst>
          </p:cNvPr>
          <p:cNvSpPr>
            <a:spLocks noGrp="1"/>
          </p:cNvSpPr>
          <p:nvPr>
            <p:ph type="title"/>
          </p:nvPr>
        </p:nvSpPr>
        <p:spPr>
          <a:xfrm>
            <a:off x="457200" y="274638"/>
            <a:ext cx="8229600" cy="1143000"/>
          </a:xfrm>
        </p:spPr>
        <p:txBody>
          <a:bodyPr/>
          <a:lstStyle/>
          <a:p>
            <a:r>
              <a:rPr lang="de-DE"/>
              <a:t>Mastertitelformat bearbeiten</a:t>
            </a:r>
          </a:p>
        </p:txBody>
      </p:sp>
      <p:sp>
        <p:nvSpPr>
          <p:cNvPr id="3" name="SmartArt-Platzhalter 2">
            <a:extLst>
              <a:ext uri="{FF2B5EF4-FFF2-40B4-BE49-F238E27FC236}">
                <a16:creationId xmlns:a16="http://schemas.microsoft.com/office/drawing/2014/main" id="{9A98B7CB-73B8-AC59-474B-15CE742FEEB9}"/>
              </a:ext>
            </a:extLst>
          </p:cNvPr>
          <p:cNvSpPr>
            <a:spLocks noGrp="1"/>
          </p:cNvSpPr>
          <p:nvPr>
            <p:ph type="dgm" idx="1"/>
          </p:nvPr>
        </p:nvSpPr>
        <p:spPr>
          <a:xfrm>
            <a:off x="457200" y="1600200"/>
            <a:ext cx="8229600" cy="4525963"/>
          </a:xfrm>
        </p:spPr>
        <p:txBody>
          <a:bodyPr/>
          <a:lstStyle/>
          <a:p>
            <a:endParaRPr lang="de-DE"/>
          </a:p>
        </p:txBody>
      </p:sp>
      <p:sp>
        <p:nvSpPr>
          <p:cNvPr id="4" name="Datumsplatzhalter 3">
            <a:extLst>
              <a:ext uri="{FF2B5EF4-FFF2-40B4-BE49-F238E27FC236}">
                <a16:creationId xmlns:a16="http://schemas.microsoft.com/office/drawing/2014/main" id="{0AE7ECD6-BECA-1F77-A0DD-D45A73B0294C}"/>
              </a:ext>
            </a:extLst>
          </p:cNvPr>
          <p:cNvSpPr>
            <a:spLocks noGrp="1"/>
          </p:cNvSpPr>
          <p:nvPr>
            <p:ph type="dt" sz="half" idx="10"/>
          </p:nvPr>
        </p:nvSpPr>
        <p:spPr>
          <a:xfrm>
            <a:off x="457200" y="6245225"/>
            <a:ext cx="2133600" cy="47625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31C980E5-4E28-A980-5BE9-BEAC8497D3B3}"/>
              </a:ext>
            </a:extLst>
          </p:cNvPr>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99D2052F-B184-4053-9A4E-C94339A8A8FA}"/>
              </a:ext>
            </a:extLst>
          </p:cNvPr>
          <p:cNvSpPr>
            <a:spLocks noGrp="1"/>
          </p:cNvSpPr>
          <p:nvPr>
            <p:ph type="sldNum" sz="quarter" idx="12"/>
          </p:nvPr>
        </p:nvSpPr>
        <p:spPr>
          <a:xfrm>
            <a:off x="6553200" y="6245225"/>
            <a:ext cx="2133600" cy="476250"/>
          </a:xfrm>
        </p:spPr>
        <p:txBody>
          <a:bodyPr/>
          <a:lstStyle>
            <a:lvl1pPr>
              <a:defRPr/>
            </a:lvl1pPr>
          </a:lstStyle>
          <a:p>
            <a:fld id="{DAF122D2-816C-1643-8824-1DBAB679CDBF}" type="slidenum">
              <a:rPr lang="de-DE" altLang="de-DE"/>
              <a:pPr/>
              <a:t>‹Nr.›</a:t>
            </a:fld>
            <a:endParaRPr lang="de-DE" altLang="de-DE"/>
          </a:p>
        </p:txBody>
      </p:sp>
    </p:spTree>
    <p:extLst>
      <p:ext uri="{BB962C8B-B14F-4D97-AF65-F5344CB8AC3E}">
        <p14:creationId xmlns:p14="http://schemas.microsoft.com/office/powerpoint/2010/main" val="92090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89528-1BEF-C737-6465-D605F41FE548}"/>
              </a:ext>
            </a:extLst>
          </p:cNvPr>
          <p:cNvSpPr>
            <a:spLocks noGrp="1"/>
          </p:cNvSpPr>
          <p:nvPr>
            <p:ph type="title"/>
          </p:nvPr>
        </p:nvSpPr>
        <p:spPr>
          <a:xfrm>
            <a:off x="457200" y="274638"/>
            <a:ext cx="8229600" cy="1143000"/>
          </a:xfrm>
        </p:spPr>
        <p:txBody>
          <a:bodyPr/>
          <a:lstStyle/>
          <a:p>
            <a:r>
              <a:rPr lang="de-DE"/>
              <a:t>Mastertitelformat bearbeiten</a:t>
            </a:r>
          </a:p>
        </p:txBody>
      </p:sp>
      <p:sp>
        <p:nvSpPr>
          <p:cNvPr id="3" name="Inhaltsplatzhalter 2">
            <a:extLst>
              <a:ext uri="{FF2B5EF4-FFF2-40B4-BE49-F238E27FC236}">
                <a16:creationId xmlns:a16="http://schemas.microsoft.com/office/drawing/2014/main" id="{8A2C98AB-40B5-249D-C4FC-0E9E125BCA4C}"/>
              </a:ext>
            </a:extLst>
          </p:cNvPr>
          <p:cNvSpPr>
            <a:spLocks noGrp="1"/>
          </p:cNvSpPr>
          <p:nvPr>
            <p:ph sz="half" idx="1"/>
          </p:nvPr>
        </p:nvSpPr>
        <p:spPr>
          <a:xfrm>
            <a:off x="457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DC6E47-1B8D-9D2E-933E-DCC993056665}"/>
              </a:ext>
            </a:extLst>
          </p:cNvPr>
          <p:cNvSpPr>
            <a:spLocks noGrp="1"/>
          </p:cNvSpPr>
          <p:nvPr>
            <p:ph sz="quarter" idx="2"/>
          </p:nvPr>
        </p:nvSpPr>
        <p:spPr>
          <a:xfrm>
            <a:off x="4648200" y="1600200"/>
            <a:ext cx="40386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a:extLst>
              <a:ext uri="{FF2B5EF4-FFF2-40B4-BE49-F238E27FC236}">
                <a16:creationId xmlns:a16="http://schemas.microsoft.com/office/drawing/2014/main" id="{C29B3E9A-6FA0-C2F9-B35D-5D5E4C00C332}"/>
              </a:ext>
            </a:extLst>
          </p:cNvPr>
          <p:cNvSpPr>
            <a:spLocks noGrp="1"/>
          </p:cNvSpPr>
          <p:nvPr>
            <p:ph sz="quarter" idx="3"/>
          </p:nvPr>
        </p:nvSpPr>
        <p:spPr>
          <a:xfrm>
            <a:off x="4648200" y="3938588"/>
            <a:ext cx="4038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a:extLst>
              <a:ext uri="{FF2B5EF4-FFF2-40B4-BE49-F238E27FC236}">
                <a16:creationId xmlns:a16="http://schemas.microsoft.com/office/drawing/2014/main" id="{761D631E-00AD-8C09-8413-696A94A4F76B}"/>
              </a:ext>
            </a:extLst>
          </p:cNvPr>
          <p:cNvSpPr>
            <a:spLocks noGrp="1"/>
          </p:cNvSpPr>
          <p:nvPr>
            <p:ph type="dt" sz="half" idx="10"/>
          </p:nvPr>
        </p:nvSpPr>
        <p:spPr>
          <a:xfrm>
            <a:off x="457200" y="6245225"/>
            <a:ext cx="2133600" cy="476250"/>
          </a:xfrm>
        </p:spPr>
        <p:txBody>
          <a:bodyPr/>
          <a:lstStyle>
            <a:lvl1pPr>
              <a:defRPr/>
            </a:lvl1pPr>
          </a:lstStyle>
          <a:p>
            <a:endParaRPr lang="de-DE" altLang="de-DE"/>
          </a:p>
        </p:txBody>
      </p:sp>
      <p:sp>
        <p:nvSpPr>
          <p:cNvPr id="7" name="Fußzeilenplatzhalter 6">
            <a:extLst>
              <a:ext uri="{FF2B5EF4-FFF2-40B4-BE49-F238E27FC236}">
                <a16:creationId xmlns:a16="http://schemas.microsoft.com/office/drawing/2014/main" id="{8060F0D0-3B8F-7890-6F2C-7C22D10C4B19}"/>
              </a:ext>
            </a:extLst>
          </p:cNvPr>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8" name="Foliennummernplatzhalter 7">
            <a:extLst>
              <a:ext uri="{FF2B5EF4-FFF2-40B4-BE49-F238E27FC236}">
                <a16:creationId xmlns:a16="http://schemas.microsoft.com/office/drawing/2014/main" id="{E648FBD9-D894-352C-2B17-FC8CED61B5C4}"/>
              </a:ext>
            </a:extLst>
          </p:cNvPr>
          <p:cNvSpPr>
            <a:spLocks noGrp="1"/>
          </p:cNvSpPr>
          <p:nvPr>
            <p:ph type="sldNum" sz="quarter" idx="12"/>
          </p:nvPr>
        </p:nvSpPr>
        <p:spPr>
          <a:xfrm>
            <a:off x="6553200" y="6245225"/>
            <a:ext cx="2133600" cy="476250"/>
          </a:xfrm>
        </p:spPr>
        <p:txBody>
          <a:bodyPr/>
          <a:lstStyle>
            <a:lvl1pPr>
              <a:defRPr/>
            </a:lvl1pPr>
          </a:lstStyle>
          <a:p>
            <a:fld id="{FE213923-0E65-6247-88F3-FD634C4F9B06}" type="slidenum">
              <a:rPr lang="de-DE" altLang="de-DE"/>
              <a:pPr/>
              <a:t>‹Nr.›</a:t>
            </a:fld>
            <a:endParaRPr lang="de-DE" altLang="de-DE"/>
          </a:p>
        </p:txBody>
      </p:sp>
    </p:spTree>
    <p:extLst>
      <p:ext uri="{BB962C8B-B14F-4D97-AF65-F5344CB8AC3E}">
        <p14:creationId xmlns:p14="http://schemas.microsoft.com/office/powerpoint/2010/main" val="307236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413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715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5"/>
          <p:cNvSpPr>
            <a:spLocks noGrp="1" noChangeArrowheads="1"/>
          </p:cNvSpPr>
          <p:nvPr>
            <p:ph type="dt" sz="half" idx="10"/>
          </p:nvPr>
        </p:nvSpPr>
        <p:spPr/>
        <p:txBody>
          <a:bodyPr/>
          <a:lstStyle>
            <a:lvl1pPr>
              <a:defRPr/>
            </a:lvl1pPr>
          </a:lstStyle>
          <a:p>
            <a:pPr>
              <a:defRPr/>
            </a:pPr>
            <a:fld id="{38F7107E-D989-43DB-A0C6-898D23DD7D0F}" type="datetime1">
              <a:rPr lang="de-DE" smtClean="0"/>
              <a:t>24.10.2023</a:t>
            </a:fld>
            <a:endParaRPr lang="de-DE"/>
          </a:p>
        </p:txBody>
      </p:sp>
      <p:sp>
        <p:nvSpPr>
          <p:cNvPr id="4" name="Rectangle 6"/>
          <p:cNvSpPr>
            <a:spLocks noGrp="1" noChangeArrowheads="1"/>
          </p:cNvSpPr>
          <p:nvPr>
            <p:ph type="ftr" sz="quarter" idx="11"/>
          </p:nvPr>
        </p:nvSpPr>
        <p:spPr>
          <a:xfrm>
            <a:off x="3352800" y="6324600"/>
            <a:ext cx="2895600" cy="457200"/>
          </a:xfrm>
        </p:spPr>
        <p:txBody>
          <a:bodyPr/>
          <a:lstStyle>
            <a:lvl1pPr>
              <a:defRPr/>
            </a:lvl1pPr>
          </a:lstStyle>
          <a:p>
            <a:pPr>
              <a:defRPr/>
            </a:pPr>
            <a:r>
              <a:rPr lang="de-DE"/>
              <a:t>EMDR Trainer Cooperation</a:t>
            </a:r>
          </a:p>
        </p:txBody>
      </p:sp>
      <p:sp>
        <p:nvSpPr>
          <p:cNvPr id="5" name="Rectangle 7"/>
          <p:cNvSpPr>
            <a:spLocks noGrp="1" noChangeArrowheads="1"/>
          </p:cNvSpPr>
          <p:nvPr>
            <p:ph type="sldNum" sz="quarter" idx="12"/>
          </p:nvPr>
        </p:nvSpPr>
        <p:spPr/>
        <p:txBody>
          <a:bodyPr/>
          <a:lstStyle>
            <a:lvl1pPr>
              <a:defRPr/>
            </a:lvl1pPr>
          </a:lstStyle>
          <a:p>
            <a:pPr>
              <a:defRPr/>
            </a:pPr>
            <a:fld id="{2C2EBA6F-D035-4C88-BFCC-6BE248BA26F9}" type="slidenum">
              <a:rPr lang="de-DE" altLang="de-DE"/>
              <a:pPr>
                <a:defRPr/>
              </a:pPr>
              <a:t>‹Nr.›</a:t>
            </a:fld>
            <a:endParaRPr lang="de-DE" altLang="de-DE"/>
          </a:p>
        </p:txBody>
      </p:sp>
    </p:spTree>
    <p:extLst>
      <p:ext uri="{BB962C8B-B14F-4D97-AF65-F5344CB8AC3E}">
        <p14:creationId xmlns:p14="http://schemas.microsoft.com/office/powerpoint/2010/main" val="129667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6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14323-C30A-EEA4-5CED-E565A01561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ACBC6F-254D-572C-FD2D-870592E4EE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FD9D34-AC5F-471C-606B-94A7E1496D8E}"/>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57DE89AE-F034-9930-AFDF-A122C68779C0}"/>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8DEA4298-7773-B775-342E-E6EBD6175685}"/>
              </a:ext>
            </a:extLst>
          </p:cNvPr>
          <p:cNvSpPr>
            <a:spLocks noGrp="1"/>
          </p:cNvSpPr>
          <p:nvPr>
            <p:ph type="sldNum" sz="quarter" idx="12"/>
          </p:nvPr>
        </p:nvSpPr>
        <p:spPr/>
        <p:txBody>
          <a:bodyPr/>
          <a:lstStyle>
            <a:lvl1pPr>
              <a:defRPr/>
            </a:lvl1pPr>
          </a:lstStyle>
          <a:p>
            <a:fld id="{C95A4CAC-71D5-CC4D-845B-47688412DB7F}" type="slidenum">
              <a:rPr lang="de-DE" altLang="de-DE"/>
              <a:pPr/>
              <a:t>‹Nr.›</a:t>
            </a:fld>
            <a:endParaRPr lang="de-DE" altLang="de-DE"/>
          </a:p>
        </p:txBody>
      </p:sp>
    </p:spTree>
    <p:extLst>
      <p:ext uri="{BB962C8B-B14F-4D97-AF65-F5344CB8AC3E}">
        <p14:creationId xmlns:p14="http://schemas.microsoft.com/office/powerpoint/2010/main" val="42571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48E9F-AFA7-73DF-ABE1-7B40C978D897}"/>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8560B73-8BE4-D1A2-F535-BD2C6AB2209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B60FBC4-6924-7182-9790-01381265CE6B}"/>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4C042FF-B9CA-FC22-2DEB-406C050E7596}"/>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86108593-A623-A4E4-8104-4D7C7AAC2556}"/>
              </a:ext>
            </a:extLst>
          </p:cNvPr>
          <p:cNvSpPr>
            <a:spLocks noGrp="1"/>
          </p:cNvSpPr>
          <p:nvPr>
            <p:ph type="sldNum" sz="quarter" idx="12"/>
          </p:nvPr>
        </p:nvSpPr>
        <p:spPr/>
        <p:txBody>
          <a:bodyPr/>
          <a:lstStyle>
            <a:lvl1pPr>
              <a:defRPr/>
            </a:lvl1pPr>
          </a:lstStyle>
          <a:p>
            <a:fld id="{721F590F-33AB-1446-BA60-D680485D7F33}" type="slidenum">
              <a:rPr lang="de-DE" altLang="de-DE"/>
              <a:pPr/>
              <a:t>‹Nr.›</a:t>
            </a:fld>
            <a:endParaRPr lang="de-DE" altLang="de-DE"/>
          </a:p>
        </p:txBody>
      </p:sp>
    </p:spTree>
    <p:extLst>
      <p:ext uri="{BB962C8B-B14F-4D97-AF65-F5344CB8AC3E}">
        <p14:creationId xmlns:p14="http://schemas.microsoft.com/office/powerpoint/2010/main" val="9132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BCD5B-8B9D-D4C5-85CB-F468F9B945C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2974F9-DCE4-F4BB-E9DE-E036C1549821}"/>
              </a:ext>
            </a:extLst>
          </p:cNvPr>
          <p:cNvSpPr>
            <a:spLocks noGrp="1"/>
          </p:cNvSpPr>
          <p:nvPr>
            <p:ph sz="half" idx="1"/>
          </p:nvPr>
        </p:nvSpPr>
        <p:spPr>
          <a:xfrm>
            <a:off x="457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7D03823-840D-3DF9-BB7E-F3AC24C488AA}"/>
              </a:ext>
            </a:extLst>
          </p:cNvPr>
          <p:cNvSpPr>
            <a:spLocks noGrp="1"/>
          </p:cNvSpPr>
          <p:nvPr>
            <p:ph sz="half" idx="2"/>
          </p:nvPr>
        </p:nvSpPr>
        <p:spPr>
          <a:xfrm>
            <a:off x="4648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CF88B94-1597-8A6C-6765-2298041A3FDE}"/>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E67A3A5-C0B8-0C5C-A7B2-F40AB03DBFE7}"/>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E2B1BA1D-999C-9169-CFAC-DB34E9BD1B32}"/>
              </a:ext>
            </a:extLst>
          </p:cNvPr>
          <p:cNvSpPr>
            <a:spLocks noGrp="1"/>
          </p:cNvSpPr>
          <p:nvPr>
            <p:ph type="sldNum" sz="quarter" idx="12"/>
          </p:nvPr>
        </p:nvSpPr>
        <p:spPr/>
        <p:txBody>
          <a:bodyPr/>
          <a:lstStyle>
            <a:lvl1pPr>
              <a:defRPr/>
            </a:lvl1pPr>
          </a:lstStyle>
          <a:p>
            <a:fld id="{4717404D-FCBD-D24F-8CB8-F43BE391379A}" type="slidenum">
              <a:rPr lang="de-DE" altLang="de-DE"/>
              <a:pPr/>
              <a:t>‹Nr.›</a:t>
            </a:fld>
            <a:endParaRPr lang="de-DE" altLang="de-DE"/>
          </a:p>
        </p:txBody>
      </p:sp>
    </p:spTree>
    <p:extLst>
      <p:ext uri="{BB962C8B-B14F-4D97-AF65-F5344CB8AC3E}">
        <p14:creationId xmlns:p14="http://schemas.microsoft.com/office/powerpoint/2010/main" val="285495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C12F8-3B0A-4AA6-160A-2D0452EB7D13}"/>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7C05A2A-CFEF-435A-352B-43F2108A262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159822-534D-BEFE-2270-06519F6CFE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725F0E0-55F0-05D0-0D68-D80AD5ED87C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1A4574A-F4AB-4C7C-DC28-A1F98750CE8C}"/>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6C2E8E-709F-0178-74DE-3C5CDFD11AE7}"/>
              </a:ext>
            </a:extLst>
          </p:cNvPr>
          <p:cNvSpPr>
            <a:spLocks noGrp="1"/>
          </p:cNvSpPr>
          <p:nvPr>
            <p:ph type="dt" sz="half"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81D589CA-6C97-FCB1-572B-9486E70921C3}"/>
              </a:ext>
            </a:extLst>
          </p:cNvPr>
          <p:cNvSpPr>
            <a:spLocks noGrp="1"/>
          </p:cNvSpPr>
          <p:nvPr>
            <p:ph type="ftr" sz="quarte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A948C5DC-E5F8-8DC9-22CB-99487D07C3CC}"/>
              </a:ext>
            </a:extLst>
          </p:cNvPr>
          <p:cNvSpPr>
            <a:spLocks noGrp="1"/>
          </p:cNvSpPr>
          <p:nvPr>
            <p:ph type="sldNum" sz="quarter" idx="12"/>
          </p:nvPr>
        </p:nvSpPr>
        <p:spPr/>
        <p:txBody>
          <a:bodyPr/>
          <a:lstStyle>
            <a:lvl1pPr>
              <a:defRPr/>
            </a:lvl1pPr>
          </a:lstStyle>
          <a:p>
            <a:fld id="{90117543-4FC4-D34B-B681-E9A37C35F6D9}" type="slidenum">
              <a:rPr lang="de-DE" altLang="de-DE"/>
              <a:pPr/>
              <a:t>‹Nr.›</a:t>
            </a:fld>
            <a:endParaRPr lang="de-DE" altLang="de-DE"/>
          </a:p>
        </p:txBody>
      </p:sp>
    </p:spTree>
    <p:extLst>
      <p:ext uri="{BB962C8B-B14F-4D97-AF65-F5344CB8AC3E}">
        <p14:creationId xmlns:p14="http://schemas.microsoft.com/office/powerpoint/2010/main" val="69547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F9870-EA82-3F0D-7004-3B1FA9D9856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A3B632C-07F4-B056-6279-2B1CAF58734B}"/>
              </a:ext>
            </a:extLst>
          </p:cNvPr>
          <p:cNvSpPr>
            <a:spLocks noGrp="1"/>
          </p:cNvSpPr>
          <p:nvPr>
            <p:ph type="dt" sz="half"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52756B1D-6B47-8967-3626-9B14F2C162FC}"/>
              </a:ext>
            </a:extLst>
          </p:cNvPr>
          <p:cNvSpPr>
            <a:spLocks noGrp="1"/>
          </p:cNvSpPr>
          <p:nvPr>
            <p:ph type="ftr" sz="quarte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600BCEB-3575-B882-F29D-7B08E57FD94A}"/>
              </a:ext>
            </a:extLst>
          </p:cNvPr>
          <p:cNvSpPr>
            <a:spLocks noGrp="1"/>
          </p:cNvSpPr>
          <p:nvPr>
            <p:ph type="sldNum" sz="quarter" idx="12"/>
          </p:nvPr>
        </p:nvSpPr>
        <p:spPr/>
        <p:txBody>
          <a:bodyPr/>
          <a:lstStyle>
            <a:lvl1pPr>
              <a:defRPr/>
            </a:lvl1pPr>
          </a:lstStyle>
          <a:p>
            <a:fld id="{5B5DF44C-64DC-734A-BE8D-80139D516300}" type="slidenum">
              <a:rPr lang="de-DE" altLang="de-DE"/>
              <a:pPr/>
              <a:t>‹Nr.›</a:t>
            </a:fld>
            <a:endParaRPr lang="de-DE" altLang="de-DE"/>
          </a:p>
        </p:txBody>
      </p:sp>
    </p:spTree>
    <p:extLst>
      <p:ext uri="{BB962C8B-B14F-4D97-AF65-F5344CB8AC3E}">
        <p14:creationId xmlns:p14="http://schemas.microsoft.com/office/powerpoint/2010/main" val="194044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A055E13-BAA0-AA8C-F1EA-A053F1ECA2B5}"/>
              </a:ext>
            </a:extLst>
          </p:cNvPr>
          <p:cNvSpPr>
            <a:spLocks noGrp="1"/>
          </p:cNvSpPr>
          <p:nvPr>
            <p:ph type="dt" sz="half"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0A2AD4CE-4250-766D-6222-E6626B341B10}"/>
              </a:ext>
            </a:extLst>
          </p:cNvPr>
          <p:cNvSpPr>
            <a:spLocks noGrp="1"/>
          </p:cNvSpPr>
          <p:nvPr>
            <p:ph type="ftr" sz="quarte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CB095607-6987-9398-5C7F-F1386C329864}"/>
              </a:ext>
            </a:extLst>
          </p:cNvPr>
          <p:cNvSpPr>
            <a:spLocks noGrp="1"/>
          </p:cNvSpPr>
          <p:nvPr>
            <p:ph type="sldNum" sz="quarter" idx="12"/>
          </p:nvPr>
        </p:nvSpPr>
        <p:spPr/>
        <p:txBody>
          <a:bodyPr/>
          <a:lstStyle>
            <a:lvl1pPr>
              <a:defRPr/>
            </a:lvl1pPr>
          </a:lstStyle>
          <a:p>
            <a:fld id="{CB3B9C0C-50E0-A046-B97E-84DDA4091EE2}" type="slidenum">
              <a:rPr lang="de-DE" altLang="de-DE"/>
              <a:pPr/>
              <a:t>‹Nr.›</a:t>
            </a:fld>
            <a:endParaRPr lang="de-DE" altLang="de-DE"/>
          </a:p>
        </p:txBody>
      </p:sp>
    </p:spTree>
    <p:extLst>
      <p:ext uri="{BB962C8B-B14F-4D97-AF65-F5344CB8AC3E}">
        <p14:creationId xmlns:p14="http://schemas.microsoft.com/office/powerpoint/2010/main" val="427949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B2D93-ACB0-E75B-1B09-0ABDF6D7130D}"/>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22FB1CD-92D9-5FE9-FC6F-2D82AB74C9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BBE0EEC-609B-C084-DB7C-19452EAE71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46D2D8-BF61-F48E-9F43-2B5364D30B38}"/>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D82D8E23-793B-D66F-964D-5759AD8619F4}"/>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25E6E1AF-4FB4-2279-701C-FD234F24A2E8}"/>
              </a:ext>
            </a:extLst>
          </p:cNvPr>
          <p:cNvSpPr>
            <a:spLocks noGrp="1"/>
          </p:cNvSpPr>
          <p:nvPr>
            <p:ph type="sldNum" sz="quarter" idx="12"/>
          </p:nvPr>
        </p:nvSpPr>
        <p:spPr/>
        <p:txBody>
          <a:bodyPr/>
          <a:lstStyle>
            <a:lvl1pPr>
              <a:defRPr/>
            </a:lvl1pPr>
          </a:lstStyle>
          <a:p>
            <a:fld id="{AC990171-0AC2-0442-9CE7-FA4B5E75AB58}" type="slidenum">
              <a:rPr lang="de-DE" altLang="de-DE"/>
              <a:pPr/>
              <a:t>‹Nr.›</a:t>
            </a:fld>
            <a:endParaRPr lang="de-DE" altLang="de-DE"/>
          </a:p>
        </p:txBody>
      </p:sp>
    </p:spTree>
    <p:extLst>
      <p:ext uri="{BB962C8B-B14F-4D97-AF65-F5344CB8AC3E}">
        <p14:creationId xmlns:p14="http://schemas.microsoft.com/office/powerpoint/2010/main" val="183375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85F71-BE2D-769E-0459-8BB7B0BFEA6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2156EE4-FBB4-59E8-869E-139D615172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29207D-1866-02E8-EA61-D69D2CCF56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933282-14CA-A453-4C82-C0B4DCF7423E}"/>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2C045E0F-9AC6-0FF6-A126-AA6F3C80BF31}"/>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EC4FADF-E463-A278-8E8D-0308187184DC}"/>
              </a:ext>
            </a:extLst>
          </p:cNvPr>
          <p:cNvSpPr>
            <a:spLocks noGrp="1"/>
          </p:cNvSpPr>
          <p:nvPr>
            <p:ph type="sldNum" sz="quarter" idx="12"/>
          </p:nvPr>
        </p:nvSpPr>
        <p:spPr/>
        <p:txBody>
          <a:bodyPr/>
          <a:lstStyle>
            <a:lvl1pPr>
              <a:defRPr/>
            </a:lvl1pPr>
          </a:lstStyle>
          <a:p>
            <a:fld id="{30EBF5F6-1A9A-5241-9D84-B07DDD029C43}" type="slidenum">
              <a:rPr lang="de-DE" altLang="de-DE"/>
              <a:pPr/>
              <a:t>‹Nr.›</a:t>
            </a:fld>
            <a:endParaRPr lang="de-DE" altLang="de-DE"/>
          </a:p>
        </p:txBody>
      </p:sp>
    </p:spTree>
    <p:extLst>
      <p:ext uri="{BB962C8B-B14F-4D97-AF65-F5344CB8AC3E}">
        <p14:creationId xmlns:p14="http://schemas.microsoft.com/office/powerpoint/2010/main" val="125912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0CF385-B91E-A1D7-5E2E-77A173AC86F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4336EAE8-56B4-A9BB-0680-F697FEA63B1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7B7B594C-A306-F90A-7927-BACC46946B8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endParaRPr lang="de-DE" altLang="de-DE"/>
          </a:p>
        </p:txBody>
      </p:sp>
      <p:sp>
        <p:nvSpPr>
          <p:cNvPr id="1029" name="Rectangle 5">
            <a:extLst>
              <a:ext uri="{FF2B5EF4-FFF2-40B4-BE49-F238E27FC236}">
                <a16:creationId xmlns:a16="http://schemas.microsoft.com/office/drawing/2014/main" id="{623514EB-3BB8-A861-DA95-EB92912FCFA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endParaRPr lang="de-DE" altLang="de-DE"/>
          </a:p>
        </p:txBody>
      </p:sp>
      <p:sp>
        <p:nvSpPr>
          <p:cNvPr id="1030" name="Rectangle 6">
            <a:extLst>
              <a:ext uri="{FF2B5EF4-FFF2-40B4-BE49-F238E27FC236}">
                <a16:creationId xmlns:a16="http://schemas.microsoft.com/office/drawing/2014/main" id="{57706173-CFF2-8C04-B1EE-641D5F6B321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fld id="{A758DB82-1AD9-4348-B062-245AD743ACEE}"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702844"/>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19"/>
          <p:cNvPicPr>
            <a:picLocks noChangeAspect="1"/>
          </p:cNvPicPr>
          <p:nvPr/>
        </p:nvPicPr>
        <p:blipFill>
          <a:blip r:embed="rId2"/>
          <a:stretch>
            <a:fillRect/>
          </a:stretch>
        </p:blipFill>
        <p:spPr>
          <a:xfrm>
            <a:off x="6764436" y="404664"/>
            <a:ext cx="1984028" cy="397943"/>
          </a:xfrm>
          <a:prstGeom prst="rect">
            <a:avLst/>
          </a:prstGeom>
        </p:spPr>
      </p:pic>
      <p:sp>
        <p:nvSpPr>
          <p:cNvPr id="15" name="Inhaltsplatzhalter 10"/>
          <p:cNvSpPr txBox="1">
            <a:spLocks/>
          </p:cNvSpPr>
          <p:nvPr/>
        </p:nvSpPr>
        <p:spPr>
          <a:xfrm>
            <a:off x="540000" y="1340768"/>
            <a:ext cx="8532440" cy="648072"/>
          </a:xfrm>
          <a:prstGeom prst="rect">
            <a:avLst/>
          </a:prstGeom>
          <a:solidFill>
            <a:schemeClr val="bg1">
              <a:alpha val="85000"/>
            </a:schemeClr>
          </a:solidFill>
        </p:spPr>
        <p:txBody>
          <a:bodyPr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Fachtag Gezeiten Haus Bonn 2023</a:t>
            </a:r>
          </a:p>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lang="de-DE" sz="1600" b="1" dirty="0">
                <a:solidFill>
                  <a:srgbClr val="7F7F7F"/>
                </a:solidFill>
                <a:latin typeface="Lato Light"/>
                <a:cs typeface="Lato Light"/>
              </a:rPr>
              <a:t>Depressionen 2022: Neue Herausforderungen – neue Wege</a:t>
            </a:r>
            <a:endParaRPr kumimoji="0" lang="de-DE" sz="1600" b="1" i="0" u="none" strike="noStrike" kern="1200" cap="none" spc="0" normalizeH="0" baseline="0" noProof="0" dirty="0">
              <a:ln>
                <a:noFill/>
              </a:ln>
              <a:solidFill>
                <a:srgbClr val="7F7F7F"/>
              </a:solidFill>
              <a:effectLst/>
              <a:uLnTx/>
              <a:uFillTx/>
              <a:latin typeface="Lato Light"/>
              <a:ea typeface="+mn-ea"/>
              <a:cs typeface="Lato Light"/>
            </a:endParaRPr>
          </a:p>
        </p:txBody>
      </p:sp>
      <p:pic>
        <p:nvPicPr>
          <p:cNvPr id="4" name="Grafik 3" descr="Ein Bild, das Text, Cartoon, Screenshot, Darstellung enthält.&#10;&#10;Automatisch generierte Beschreibung">
            <a:extLst>
              <a:ext uri="{FF2B5EF4-FFF2-40B4-BE49-F238E27FC236}">
                <a16:creationId xmlns:a16="http://schemas.microsoft.com/office/drawing/2014/main" id="{59D05C8C-2B4F-13A6-5645-FD5248EB8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58760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FF611-B51E-5E57-8A62-5D7F8411A4F3}"/>
              </a:ext>
            </a:extLst>
          </p:cNvPr>
          <p:cNvSpPr>
            <a:spLocks noGrp="1"/>
          </p:cNvSpPr>
          <p:nvPr>
            <p:ph type="title"/>
          </p:nvPr>
        </p:nvSpPr>
        <p:spPr/>
        <p:txBody>
          <a:bodyPr/>
          <a:lstStyle/>
          <a:p>
            <a:r>
              <a:rPr lang="de-DE" dirty="0">
                <a:solidFill>
                  <a:srgbClr val="C00000"/>
                </a:solidFill>
              </a:rPr>
              <a:t>Schmerz und Trauma</a:t>
            </a:r>
          </a:p>
        </p:txBody>
      </p:sp>
      <p:sp>
        <p:nvSpPr>
          <p:cNvPr id="3" name="Fußzeilenplatzhalter 2">
            <a:extLst>
              <a:ext uri="{FF2B5EF4-FFF2-40B4-BE49-F238E27FC236}">
                <a16:creationId xmlns:a16="http://schemas.microsoft.com/office/drawing/2014/main" id="{4C5EFBA9-8069-B525-D156-3A320C397D1B}"/>
              </a:ext>
            </a:extLst>
          </p:cNvPr>
          <p:cNvSpPr>
            <a:spLocks noGrp="1"/>
          </p:cNvSpPr>
          <p:nvPr>
            <p:ph type="ftr" sz="quarter" idx="11"/>
          </p:nvPr>
        </p:nvSpPr>
        <p:spPr/>
        <p:txBody>
          <a:bodyPr/>
          <a:lstStyle/>
          <a:p>
            <a:r>
              <a:rPr lang="de-DE"/>
              <a:t>EMDR Trainer Cooperation</a:t>
            </a:r>
          </a:p>
        </p:txBody>
      </p:sp>
      <p:pic>
        <p:nvPicPr>
          <p:cNvPr id="1026" name="Picture 2">
            <a:extLst>
              <a:ext uri="{FF2B5EF4-FFF2-40B4-BE49-F238E27FC236}">
                <a16:creationId xmlns:a16="http://schemas.microsoft.com/office/drawing/2014/main" id="{A721DCD0-C55C-57FF-6ACE-421ADDB91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085" y="1841921"/>
            <a:ext cx="5365049" cy="411596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BD8D0F0A-4DEB-3DCA-E236-232BFA585034}"/>
              </a:ext>
            </a:extLst>
          </p:cNvPr>
          <p:cNvSpPr txBox="1"/>
          <p:nvPr/>
        </p:nvSpPr>
        <p:spPr>
          <a:xfrm>
            <a:off x="6989884" y="5433647"/>
            <a:ext cx="1948595" cy="646331"/>
          </a:xfrm>
          <a:prstGeom prst="rect">
            <a:avLst/>
          </a:prstGeom>
          <a:noFill/>
        </p:spPr>
        <p:txBody>
          <a:bodyPr wrap="square" rtlCol="0">
            <a:spAutoFit/>
          </a:bodyPr>
          <a:lstStyle/>
          <a:p>
            <a:r>
              <a:rPr lang="de-DE" dirty="0"/>
              <a:t>Kearney &amp; Lanius 2022</a:t>
            </a:r>
          </a:p>
        </p:txBody>
      </p:sp>
    </p:spTree>
    <p:extLst>
      <p:ext uri="{BB962C8B-B14F-4D97-AF65-F5344CB8AC3E}">
        <p14:creationId xmlns:p14="http://schemas.microsoft.com/office/powerpoint/2010/main" val="304362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F8CD8FAD-512B-EE52-E149-1A911BE430E9}"/>
              </a:ext>
            </a:extLst>
          </p:cNvPr>
          <p:cNvPicPr>
            <a:picLocks noGrp="1" noChangeAspect="1"/>
          </p:cNvPicPr>
          <p:nvPr>
            <p:ph idx="4294967295"/>
          </p:nvPr>
        </p:nvPicPr>
        <p:blipFill>
          <a:blip r:embed="rId2"/>
          <a:stretch>
            <a:fillRect/>
          </a:stretch>
        </p:blipFill>
        <p:spPr>
          <a:xfrm>
            <a:off x="893518" y="1565673"/>
            <a:ext cx="6928247" cy="4435078"/>
          </a:xfrm>
        </p:spPr>
      </p:pic>
      <p:sp>
        <p:nvSpPr>
          <p:cNvPr id="2" name="Textfeld 1">
            <a:extLst>
              <a:ext uri="{FF2B5EF4-FFF2-40B4-BE49-F238E27FC236}">
                <a16:creationId xmlns:a16="http://schemas.microsoft.com/office/drawing/2014/main" id="{BD98AF42-2FEF-68F7-6466-C6213BDA12C2}"/>
              </a:ext>
            </a:extLst>
          </p:cNvPr>
          <p:cNvSpPr txBox="1"/>
          <p:nvPr/>
        </p:nvSpPr>
        <p:spPr>
          <a:xfrm>
            <a:off x="2624117" y="988592"/>
            <a:ext cx="4313040" cy="600164"/>
          </a:xfrm>
          <a:prstGeom prst="rect">
            <a:avLst/>
          </a:prstGeom>
          <a:noFill/>
        </p:spPr>
        <p:txBody>
          <a:bodyPr wrap="none" rtlCol="0">
            <a:spAutoFit/>
          </a:bodyPr>
          <a:lstStyle/>
          <a:p>
            <a:r>
              <a:rPr lang="de-DE" sz="3300" dirty="0">
                <a:solidFill>
                  <a:srgbClr val="C00000"/>
                </a:solidFill>
              </a:rPr>
              <a:t>Schmerz und Trauma</a:t>
            </a:r>
          </a:p>
        </p:txBody>
      </p:sp>
      <p:sp>
        <p:nvSpPr>
          <p:cNvPr id="3" name="Textfeld 2">
            <a:extLst>
              <a:ext uri="{FF2B5EF4-FFF2-40B4-BE49-F238E27FC236}">
                <a16:creationId xmlns:a16="http://schemas.microsoft.com/office/drawing/2014/main" id="{6DE94BB5-E07F-C081-A093-53A7C75EDA89}"/>
              </a:ext>
            </a:extLst>
          </p:cNvPr>
          <p:cNvSpPr txBox="1"/>
          <p:nvPr/>
        </p:nvSpPr>
        <p:spPr>
          <a:xfrm>
            <a:off x="7573475" y="5496291"/>
            <a:ext cx="1319945" cy="646331"/>
          </a:xfrm>
          <a:prstGeom prst="rect">
            <a:avLst/>
          </a:prstGeom>
          <a:noFill/>
        </p:spPr>
        <p:txBody>
          <a:bodyPr wrap="square" rtlCol="0">
            <a:spAutoFit/>
          </a:bodyPr>
          <a:lstStyle/>
          <a:p>
            <a:r>
              <a:rPr lang="de-DE" dirty="0"/>
              <a:t>Reed et al 2023</a:t>
            </a:r>
          </a:p>
        </p:txBody>
      </p:sp>
    </p:spTree>
    <p:extLst>
      <p:ext uri="{BB962C8B-B14F-4D97-AF65-F5344CB8AC3E}">
        <p14:creationId xmlns:p14="http://schemas.microsoft.com/office/powerpoint/2010/main" val="211716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228D3B-AD03-A79A-7699-5008319ED179}"/>
              </a:ext>
            </a:extLst>
          </p:cNvPr>
          <p:cNvSpPr>
            <a:spLocks noGrp="1"/>
          </p:cNvSpPr>
          <p:nvPr>
            <p:ph type="title"/>
          </p:nvPr>
        </p:nvSpPr>
        <p:spPr/>
        <p:txBody>
          <a:bodyPr>
            <a:normAutofit fontScale="90000"/>
          </a:bodyPr>
          <a:lstStyle/>
          <a:p>
            <a:r>
              <a:rPr lang="de-DE" dirty="0">
                <a:solidFill>
                  <a:schemeClr val="accent6">
                    <a:lumMod val="75000"/>
                  </a:schemeClr>
                </a:solidFill>
              </a:rPr>
              <a:t>Das Konzept der Pathogene Erinnerungen</a:t>
            </a:r>
          </a:p>
        </p:txBody>
      </p:sp>
      <p:sp>
        <p:nvSpPr>
          <p:cNvPr id="4" name="Inhaltsplatzhalter 3">
            <a:extLst>
              <a:ext uri="{FF2B5EF4-FFF2-40B4-BE49-F238E27FC236}">
                <a16:creationId xmlns:a16="http://schemas.microsoft.com/office/drawing/2014/main" id="{C5ADC799-D09E-620D-57A2-3B71638EEC5B}"/>
              </a:ext>
            </a:extLst>
          </p:cNvPr>
          <p:cNvSpPr>
            <a:spLocks noGrp="1"/>
          </p:cNvSpPr>
          <p:nvPr>
            <p:ph idx="1"/>
          </p:nvPr>
        </p:nvSpPr>
        <p:spPr>
          <a:xfrm>
            <a:off x="457200" y="2057401"/>
            <a:ext cx="3826768" cy="3394472"/>
          </a:xfrm>
        </p:spPr>
        <p:txBody>
          <a:bodyPr>
            <a:normAutofit fontScale="77500" lnSpcReduction="20000"/>
          </a:bodyPr>
          <a:lstStyle/>
          <a:p>
            <a:r>
              <a:rPr lang="de-DE" dirty="0"/>
              <a:t>Entstehen durch stressvolle, überwältigende Ereignisse</a:t>
            </a:r>
          </a:p>
          <a:p>
            <a:r>
              <a:rPr lang="de-DE" dirty="0"/>
              <a:t>Gespeichert in der Form von impliziten, dysfunktionalen Erinnerungen</a:t>
            </a:r>
          </a:p>
          <a:p>
            <a:r>
              <a:rPr lang="de-DE" sz="2400" b="1" dirty="0"/>
              <a:t>traumatische und nicht-traumatische Erinnerungen</a:t>
            </a:r>
          </a:p>
          <a:p>
            <a:endParaRPr lang="de-DE" dirty="0"/>
          </a:p>
        </p:txBody>
      </p:sp>
      <p:sp>
        <p:nvSpPr>
          <p:cNvPr id="2" name="Fußzeilenplatzhalter 1">
            <a:extLst>
              <a:ext uri="{FF2B5EF4-FFF2-40B4-BE49-F238E27FC236}">
                <a16:creationId xmlns:a16="http://schemas.microsoft.com/office/drawing/2014/main" id="{8A8BBC37-0467-8141-EBF9-30265CA2475A}"/>
              </a:ext>
            </a:extLst>
          </p:cNvPr>
          <p:cNvSpPr>
            <a:spLocks noGrp="1"/>
          </p:cNvSpPr>
          <p:nvPr>
            <p:ph type="ftr" sz="quarter" idx="11"/>
          </p:nvPr>
        </p:nvSpPr>
        <p:spPr/>
        <p:txBody>
          <a:bodyPr/>
          <a:lstStyle/>
          <a:p>
            <a:r>
              <a:rPr lang="de-DE"/>
              <a:t>EMDR Trainer Cooperation</a:t>
            </a:r>
          </a:p>
        </p:txBody>
      </p:sp>
      <p:pic>
        <p:nvPicPr>
          <p:cNvPr id="5" name="Picture 2">
            <a:extLst>
              <a:ext uri="{FF2B5EF4-FFF2-40B4-BE49-F238E27FC236}">
                <a16:creationId xmlns:a16="http://schemas.microsoft.com/office/drawing/2014/main" id="{CF4E0540-78FD-5772-EE92-E23B14D71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438" y="2197537"/>
            <a:ext cx="4940962" cy="270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87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77BDB-C94C-D575-337D-68D409F8EA29}"/>
              </a:ext>
            </a:extLst>
          </p:cNvPr>
          <p:cNvSpPr>
            <a:spLocks noGrp="1"/>
          </p:cNvSpPr>
          <p:nvPr>
            <p:ph type="title"/>
          </p:nvPr>
        </p:nvSpPr>
        <p:spPr/>
        <p:txBody>
          <a:bodyPr>
            <a:normAutofit fontScale="90000"/>
          </a:bodyPr>
          <a:lstStyle/>
          <a:p>
            <a:r>
              <a:rPr lang="de-DE" dirty="0">
                <a:solidFill>
                  <a:schemeClr val="accent6">
                    <a:lumMod val="75000"/>
                  </a:schemeClr>
                </a:solidFill>
              </a:rPr>
              <a:t>Pathogene Erinnerungen</a:t>
            </a:r>
            <a:br>
              <a:rPr lang="de-DE" dirty="0">
                <a:solidFill>
                  <a:schemeClr val="accent6">
                    <a:lumMod val="75000"/>
                  </a:schemeClr>
                </a:solidFill>
              </a:rPr>
            </a:br>
            <a:r>
              <a:rPr lang="de-DE" dirty="0">
                <a:solidFill>
                  <a:schemeClr val="accent6">
                    <a:lumMod val="75000"/>
                  </a:schemeClr>
                </a:solidFill>
              </a:rPr>
              <a:t>begünstigen Schmerzentwicklung</a:t>
            </a:r>
          </a:p>
        </p:txBody>
      </p:sp>
      <p:sp>
        <p:nvSpPr>
          <p:cNvPr id="3" name="Inhaltsplatzhalter 2">
            <a:extLst>
              <a:ext uri="{FF2B5EF4-FFF2-40B4-BE49-F238E27FC236}">
                <a16:creationId xmlns:a16="http://schemas.microsoft.com/office/drawing/2014/main" id="{748C72AB-4FA0-6D48-9960-DEA8D592CD73}"/>
              </a:ext>
            </a:extLst>
          </p:cNvPr>
          <p:cNvSpPr>
            <a:spLocks noGrp="1"/>
          </p:cNvSpPr>
          <p:nvPr>
            <p:ph idx="1"/>
          </p:nvPr>
        </p:nvSpPr>
        <p:spPr/>
        <p:txBody>
          <a:bodyPr>
            <a:normAutofit/>
          </a:bodyPr>
          <a:lstStyle/>
          <a:p>
            <a:endParaRPr lang="de-DE" sz="1350" dirty="0"/>
          </a:p>
          <a:p>
            <a:r>
              <a:rPr lang="de-DE" sz="2100" dirty="0" err="1"/>
              <a:t>Bullying</a:t>
            </a:r>
            <a:r>
              <a:rPr lang="de-DE" sz="2100" dirty="0"/>
              <a:t> </a:t>
            </a:r>
            <a:r>
              <a:rPr lang="de-DE" sz="1350" dirty="0"/>
              <a:t>Madsen KM, et al. </a:t>
            </a:r>
            <a:r>
              <a:rPr lang="de-DE" sz="1350" dirty="0" err="1"/>
              <a:t>Recurrent</a:t>
            </a:r>
            <a:r>
              <a:rPr lang="de-DE" sz="1350" dirty="0"/>
              <a:t> </a:t>
            </a:r>
            <a:r>
              <a:rPr lang="de-DE" sz="1350" dirty="0" err="1"/>
              <a:t>headache</a:t>
            </a:r>
            <a:r>
              <a:rPr lang="de-DE" sz="1350" dirty="0"/>
              <a:t>, </a:t>
            </a:r>
            <a:r>
              <a:rPr lang="de-DE" sz="1350" dirty="0" err="1"/>
              <a:t>stomachache</a:t>
            </a:r>
            <a:r>
              <a:rPr lang="de-DE" sz="1350" dirty="0"/>
              <a:t>, and </a:t>
            </a:r>
            <a:r>
              <a:rPr lang="de-DE" sz="1350" dirty="0" err="1"/>
              <a:t>backpain</a:t>
            </a:r>
            <a:r>
              <a:rPr lang="de-DE" sz="1350" dirty="0"/>
              <a:t> </a:t>
            </a:r>
            <a:r>
              <a:rPr lang="de-DE" sz="1350" dirty="0" err="1"/>
              <a:t>among</a:t>
            </a:r>
            <a:r>
              <a:rPr lang="de-DE" sz="1350" dirty="0"/>
              <a:t> </a:t>
            </a:r>
            <a:r>
              <a:rPr lang="de-DE" sz="1350" dirty="0" err="1"/>
              <a:t>adolescents</a:t>
            </a:r>
            <a:r>
              <a:rPr lang="de-DE" sz="1350" dirty="0"/>
              <a:t>: association </a:t>
            </a:r>
            <a:r>
              <a:rPr lang="de-DE" sz="1350" dirty="0" err="1"/>
              <a:t>with</a:t>
            </a:r>
            <a:r>
              <a:rPr lang="de-DE" sz="1350" dirty="0"/>
              <a:t> </a:t>
            </a:r>
            <a:r>
              <a:rPr lang="de-DE" sz="1350" dirty="0" err="1"/>
              <a:t>exposure</a:t>
            </a:r>
            <a:r>
              <a:rPr lang="de-DE" sz="1350" dirty="0"/>
              <a:t> </a:t>
            </a:r>
            <a:r>
              <a:rPr lang="de-DE" sz="1350" dirty="0" err="1"/>
              <a:t>to</a:t>
            </a:r>
            <a:r>
              <a:rPr lang="de-DE" sz="1350" dirty="0"/>
              <a:t> </a:t>
            </a:r>
            <a:r>
              <a:rPr lang="de-DE" sz="1350" dirty="0" err="1"/>
              <a:t>bullying</a:t>
            </a:r>
            <a:r>
              <a:rPr lang="de-DE" sz="1350" dirty="0"/>
              <a:t> and </a:t>
            </a:r>
            <a:r>
              <a:rPr lang="de-DE" sz="1350" dirty="0" err="1"/>
              <a:t>parents</a:t>
            </a:r>
            <a:r>
              <a:rPr lang="de-DE" sz="1350" dirty="0"/>
              <a:t>' </a:t>
            </a:r>
            <a:r>
              <a:rPr lang="de-DE" sz="1350" dirty="0" err="1"/>
              <a:t>socioeconomic</a:t>
            </a:r>
            <a:r>
              <a:rPr lang="de-DE" sz="1350" dirty="0"/>
              <a:t> </a:t>
            </a:r>
            <a:r>
              <a:rPr lang="de-DE" sz="1350" dirty="0" err="1"/>
              <a:t>status</a:t>
            </a:r>
            <a:r>
              <a:rPr lang="de-DE" sz="1350" dirty="0"/>
              <a:t>. </a:t>
            </a:r>
            <a:r>
              <a:rPr lang="de-DE" sz="1350" dirty="0" err="1"/>
              <a:t>Scand</a:t>
            </a:r>
            <a:r>
              <a:rPr lang="de-DE" sz="1350" dirty="0"/>
              <a:t> J Pain. 2023</a:t>
            </a:r>
          </a:p>
          <a:p>
            <a:endParaRPr lang="de-DE" sz="1350" dirty="0"/>
          </a:p>
          <a:p>
            <a:endParaRPr lang="de-DE" sz="1350" dirty="0"/>
          </a:p>
          <a:p>
            <a:r>
              <a:rPr lang="de-DE" sz="2100" dirty="0"/>
              <a:t>Scheidung und Verwitwet Sein </a:t>
            </a:r>
            <a:r>
              <a:rPr lang="de-DE" sz="1350" dirty="0" err="1"/>
              <a:t>Rikard</a:t>
            </a:r>
            <a:r>
              <a:rPr lang="de-DE" sz="1350" dirty="0"/>
              <a:t> SM et al. </a:t>
            </a:r>
            <a:r>
              <a:rPr lang="de-DE" sz="1350" dirty="0" err="1"/>
              <a:t>Chronic</a:t>
            </a:r>
            <a:r>
              <a:rPr lang="de-DE" sz="1350" dirty="0"/>
              <a:t> Pain </a:t>
            </a:r>
            <a:r>
              <a:rPr lang="de-DE" sz="1350" dirty="0" err="1"/>
              <a:t>Among</a:t>
            </a:r>
            <a:r>
              <a:rPr lang="de-DE" sz="1350" dirty="0"/>
              <a:t> </a:t>
            </a:r>
            <a:r>
              <a:rPr lang="de-DE" sz="1350" dirty="0" err="1"/>
              <a:t>Adults</a:t>
            </a:r>
            <a:r>
              <a:rPr lang="de-DE" sz="1350" dirty="0"/>
              <a:t> - United States, 2019-2021. MMWR </a:t>
            </a:r>
            <a:r>
              <a:rPr lang="de-DE" sz="1350" dirty="0" err="1"/>
              <a:t>Morb</a:t>
            </a:r>
            <a:r>
              <a:rPr lang="de-DE" sz="1350" dirty="0"/>
              <a:t> </a:t>
            </a:r>
            <a:r>
              <a:rPr lang="de-DE" sz="1350" dirty="0" err="1"/>
              <a:t>Mortal</a:t>
            </a:r>
            <a:r>
              <a:rPr lang="de-DE" sz="1350" dirty="0"/>
              <a:t> </a:t>
            </a:r>
            <a:r>
              <a:rPr lang="de-DE" sz="1350" dirty="0" err="1"/>
              <a:t>Wkly</a:t>
            </a:r>
            <a:r>
              <a:rPr lang="de-DE" sz="1350" dirty="0"/>
              <a:t> Rep. 2023</a:t>
            </a:r>
          </a:p>
          <a:p>
            <a:endParaRPr lang="de-DE" sz="1500" dirty="0"/>
          </a:p>
        </p:txBody>
      </p:sp>
      <p:sp>
        <p:nvSpPr>
          <p:cNvPr id="4" name="Fußzeilenplatzhalter 3">
            <a:extLst>
              <a:ext uri="{FF2B5EF4-FFF2-40B4-BE49-F238E27FC236}">
                <a16:creationId xmlns:a16="http://schemas.microsoft.com/office/drawing/2014/main" id="{CE46BDB9-30C5-5958-4AAC-3C0976C18B94}"/>
              </a:ext>
            </a:extLst>
          </p:cNvPr>
          <p:cNvSpPr>
            <a:spLocks noGrp="1"/>
          </p:cNvSpPr>
          <p:nvPr>
            <p:ph type="ftr" sz="quarter" idx="11"/>
          </p:nvPr>
        </p:nvSpPr>
        <p:spPr/>
        <p:txBody>
          <a:bodyPr/>
          <a:lstStyle/>
          <a:p>
            <a:r>
              <a:rPr lang="de-DE"/>
              <a:t>EMDR Trainer Cooperation</a:t>
            </a:r>
          </a:p>
        </p:txBody>
      </p:sp>
    </p:spTree>
    <p:extLst>
      <p:ext uri="{BB962C8B-B14F-4D97-AF65-F5344CB8AC3E}">
        <p14:creationId xmlns:p14="http://schemas.microsoft.com/office/powerpoint/2010/main" val="71862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C68CF-7670-AEE6-07CD-35AFC7C0A849}"/>
              </a:ext>
            </a:extLst>
          </p:cNvPr>
          <p:cNvSpPr>
            <a:spLocks noGrp="1"/>
          </p:cNvSpPr>
          <p:nvPr>
            <p:ph type="title"/>
          </p:nvPr>
        </p:nvSpPr>
        <p:spPr/>
        <p:txBody>
          <a:bodyPr>
            <a:normAutofit/>
          </a:bodyPr>
          <a:lstStyle/>
          <a:p>
            <a:r>
              <a:rPr lang="en-US" sz="2100" b="1" dirty="0">
                <a:latin typeface="+mn-lt"/>
              </a:rPr>
              <a:t>EMDR as Treatment Option for Conditions Other Than PTSD:</a:t>
            </a:r>
            <a:br>
              <a:rPr lang="en-US" sz="2100" b="1" dirty="0">
                <a:latin typeface="+mn-lt"/>
              </a:rPr>
            </a:br>
            <a:r>
              <a:rPr lang="en-US" sz="2100" b="1" dirty="0">
                <a:latin typeface="+mn-lt"/>
              </a:rPr>
              <a:t>A Systematic Review.</a:t>
            </a:r>
            <a:br>
              <a:rPr lang="en-US" sz="2100" b="1" dirty="0"/>
            </a:br>
            <a:r>
              <a:rPr lang="en-US" sz="2025" b="1" dirty="0" err="1"/>
              <a:t>Scelles</a:t>
            </a:r>
            <a:r>
              <a:rPr lang="en-US" sz="2025" b="1" dirty="0"/>
              <a:t> C and </a:t>
            </a:r>
            <a:r>
              <a:rPr lang="en-US" sz="2025" b="1" dirty="0" err="1"/>
              <a:t>Bulnes</a:t>
            </a:r>
            <a:r>
              <a:rPr lang="en-US" sz="2025" b="1" dirty="0"/>
              <a:t> LC.</a:t>
            </a:r>
            <a:r>
              <a:rPr lang="en-US" sz="2025" b="1" dirty="0">
                <a:latin typeface="+mn-lt"/>
              </a:rPr>
              <a:t> 2021</a:t>
            </a:r>
            <a:endParaRPr lang="de-DE" sz="2025" b="1" dirty="0"/>
          </a:p>
        </p:txBody>
      </p:sp>
      <p:sp>
        <p:nvSpPr>
          <p:cNvPr id="3" name="Inhaltsplatzhalter 2">
            <a:extLst>
              <a:ext uri="{FF2B5EF4-FFF2-40B4-BE49-F238E27FC236}">
                <a16:creationId xmlns:a16="http://schemas.microsoft.com/office/drawing/2014/main" id="{BFF7D809-18E5-0C96-CEF2-5A005DE216C1}"/>
              </a:ext>
            </a:extLst>
          </p:cNvPr>
          <p:cNvSpPr>
            <a:spLocks noGrp="1"/>
          </p:cNvSpPr>
          <p:nvPr>
            <p:ph sz="half" idx="1"/>
          </p:nvPr>
        </p:nvSpPr>
        <p:spPr>
          <a:xfrm>
            <a:off x="204361" y="2243136"/>
            <a:ext cx="4144136" cy="3655220"/>
          </a:xfrm>
        </p:spPr>
        <p:txBody>
          <a:bodyPr>
            <a:normAutofit fontScale="77500" lnSpcReduction="20000"/>
          </a:bodyPr>
          <a:lstStyle/>
          <a:p>
            <a:r>
              <a:rPr lang="de-DE" sz="1950" dirty="0"/>
              <a:t>10 Case Reports/ Group Studies/ RCTs on </a:t>
            </a:r>
            <a:r>
              <a:rPr lang="de-DE" sz="1950" dirty="0" err="1"/>
              <a:t>Mood</a:t>
            </a:r>
            <a:r>
              <a:rPr lang="de-DE" sz="1950" dirty="0"/>
              <a:t> </a:t>
            </a:r>
            <a:r>
              <a:rPr lang="de-DE" sz="1950" dirty="0" err="1"/>
              <a:t>Disorders</a:t>
            </a:r>
            <a:endParaRPr lang="de-DE" sz="1950" dirty="0"/>
          </a:p>
          <a:p>
            <a:r>
              <a:rPr lang="de-DE" sz="1950" dirty="0"/>
              <a:t>7 Case Reports/RCTs on </a:t>
            </a:r>
            <a:r>
              <a:rPr lang="de-DE" sz="1950" dirty="0" err="1"/>
              <a:t>Reaction</a:t>
            </a:r>
            <a:r>
              <a:rPr lang="de-DE" sz="1950" dirty="0"/>
              <a:t> </a:t>
            </a:r>
            <a:r>
              <a:rPr lang="de-DE" sz="1950" dirty="0" err="1"/>
              <a:t>to</a:t>
            </a:r>
            <a:r>
              <a:rPr lang="de-DE" sz="1950" dirty="0"/>
              <a:t> </a:t>
            </a:r>
            <a:r>
              <a:rPr lang="de-DE" sz="1950" dirty="0" err="1"/>
              <a:t>Severe</a:t>
            </a:r>
            <a:r>
              <a:rPr lang="de-DE" sz="1950" dirty="0"/>
              <a:t> Stress (</a:t>
            </a:r>
            <a:r>
              <a:rPr lang="de-DE" sz="1950" dirty="0" err="1"/>
              <a:t>mostly</a:t>
            </a:r>
            <a:r>
              <a:rPr lang="de-DE" sz="1950" dirty="0"/>
              <a:t> </a:t>
            </a:r>
            <a:r>
              <a:rPr lang="de-DE" sz="1950" dirty="0" err="1"/>
              <a:t>cancer</a:t>
            </a:r>
            <a:r>
              <a:rPr lang="de-DE" sz="1950" dirty="0"/>
              <a:t>)</a:t>
            </a:r>
          </a:p>
          <a:p>
            <a:r>
              <a:rPr lang="de-DE" sz="1950" dirty="0"/>
              <a:t>12 Case Reports/ Group Studies/ RCTs on </a:t>
            </a:r>
            <a:r>
              <a:rPr lang="de-DE" sz="1950" dirty="0" err="1"/>
              <a:t>Anxiety</a:t>
            </a:r>
            <a:r>
              <a:rPr lang="de-DE" sz="1950" dirty="0"/>
              <a:t> </a:t>
            </a:r>
            <a:r>
              <a:rPr lang="de-DE" sz="1950" dirty="0" err="1"/>
              <a:t>Disorders</a:t>
            </a:r>
            <a:endParaRPr lang="de-DE" sz="1950" dirty="0"/>
          </a:p>
          <a:p>
            <a:r>
              <a:rPr lang="de-DE" sz="1950" dirty="0"/>
              <a:t>7 Case Reports/RCTs on OCD</a:t>
            </a:r>
          </a:p>
          <a:p>
            <a:r>
              <a:rPr lang="de-DE" sz="2550" b="1" dirty="0"/>
              <a:t>22 Case Reports/ Group Studies/ RCTs on Pain</a:t>
            </a:r>
          </a:p>
          <a:p>
            <a:r>
              <a:rPr lang="de-DE" sz="2475" b="1" dirty="0"/>
              <a:t>4 Case Reports/ Group Studies on Somatoform </a:t>
            </a:r>
            <a:r>
              <a:rPr lang="de-DE" sz="2475" b="1" dirty="0" err="1"/>
              <a:t>Disorders</a:t>
            </a:r>
            <a:endParaRPr lang="de-DE" sz="2475" b="1" dirty="0"/>
          </a:p>
          <a:p>
            <a:r>
              <a:rPr lang="de-DE" sz="1950" dirty="0"/>
              <a:t>5 Case Reports/ Group Studies/ RCTs on </a:t>
            </a:r>
            <a:r>
              <a:rPr lang="de-DE" sz="1950" dirty="0" err="1"/>
              <a:t>Addiction</a:t>
            </a:r>
            <a:endParaRPr lang="de-DE" sz="1950" dirty="0"/>
          </a:p>
          <a:p>
            <a:r>
              <a:rPr lang="de-DE" sz="1950" dirty="0"/>
              <a:t>1 RCT on Sleep </a:t>
            </a:r>
            <a:r>
              <a:rPr lang="de-DE" sz="1950" dirty="0" err="1"/>
              <a:t>Disorder</a:t>
            </a:r>
            <a:endParaRPr lang="de-DE" sz="1950" dirty="0"/>
          </a:p>
          <a:p>
            <a:r>
              <a:rPr lang="de-DE" sz="1950" dirty="0"/>
              <a:t>2 Case </a:t>
            </a:r>
            <a:r>
              <a:rPr lang="de-DE" sz="1950" dirty="0" err="1"/>
              <a:t>studies</a:t>
            </a:r>
            <a:r>
              <a:rPr lang="de-DE" sz="1950" dirty="0"/>
              <a:t> on Dementia</a:t>
            </a:r>
          </a:p>
        </p:txBody>
      </p:sp>
      <p:pic>
        <p:nvPicPr>
          <p:cNvPr id="6" name="Inhaltsplatzhalter 10">
            <a:extLst>
              <a:ext uri="{FF2B5EF4-FFF2-40B4-BE49-F238E27FC236}">
                <a16:creationId xmlns:a16="http://schemas.microsoft.com/office/drawing/2014/main" id="{7987D6E3-2069-18C8-895B-6EE309B0AA48}"/>
              </a:ext>
            </a:extLst>
          </p:cNvPr>
          <p:cNvPicPr>
            <a:picLocks noGrp="1" noChangeAspect="1"/>
          </p:cNvPicPr>
          <p:nvPr>
            <p:ph sz="half" idx="2"/>
          </p:nvPr>
        </p:nvPicPr>
        <p:blipFill>
          <a:blip r:embed="rId2"/>
          <a:stretch>
            <a:fillRect/>
          </a:stretch>
        </p:blipFill>
        <p:spPr>
          <a:xfrm>
            <a:off x="4289819" y="2261819"/>
            <a:ext cx="4808022" cy="3105882"/>
          </a:xfrm>
        </p:spPr>
      </p:pic>
      <p:sp>
        <p:nvSpPr>
          <p:cNvPr id="4" name="Fußzeilenplatzhalter 3">
            <a:extLst>
              <a:ext uri="{FF2B5EF4-FFF2-40B4-BE49-F238E27FC236}">
                <a16:creationId xmlns:a16="http://schemas.microsoft.com/office/drawing/2014/main" id="{54E008C7-B1A4-50C5-E441-071375E03B58}"/>
              </a:ext>
            </a:extLst>
          </p:cNvPr>
          <p:cNvSpPr>
            <a:spLocks noGrp="1"/>
          </p:cNvSpPr>
          <p:nvPr>
            <p:ph type="ftr" sz="quarter" idx="11"/>
          </p:nvPr>
        </p:nvSpPr>
        <p:spPr/>
        <p:txBody>
          <a:bodyPr/>
          <a:lstStyle/>
          <a:p>
            <a:r>
              <a:rPr lang="de-DE" dirty="0"/>
              <a:t>Liebermann EMDR Trainer </a:t>
            </a:r>
            <a:r>
              <a:rPr lang="de-DE" dirty="0" err="1"/>
              <a:t>Cooperation</a:t>
            </a:r>
            <a:r>
              <a:rPr lang="de-DE" dirty="0"/>
              <a:t>  </a:t>
            </a:r>
          </a:p>
        </p:txBody>
      </p:sp>
      <p:sp>
        <p:nvSpPr>
          <p:cNvPr id="5" name="Rechteck 4">
            <a:extLst>
              <a:ext uri="{FF2B5EF4-FFF2-40B4-BE49-F238E27FC236}">
                <a16:creationId xmlns:a16="http://schemas.microsoft.com/office/drawing/2014/main" id="{D5CD961E-A4E1-53FF-FE78-2ADDCE43D95B}"/>
              </a:ext>
            </a:extLst>
          </p:cNvPr>
          <p:cNvSpPr/>
          <p:nvPr/>
        </p:nvSpPr>
        <p:spPr>
          <a:xfrm>
            <a:off x="4317844" y="3494941"/>
            <a:ext cx="4808023" cy="1582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94B89338-85F7-A29E-F887-039E40AB11E4}"/>
              </a:ext>
            </a:extLst>
          </p:cNvPr>
          <p:cNvSpPr/>
          <p:nvPr/>
        </p:nvSpPr>
        <p:spPr>
          <a:xfrm>
            <a:off x="4303832" y="4532434"/>
            <a:ext cx="4808022" cy="1582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452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462451B-B75F-69DB-DDD1-C70791D680F2}"/>
              </a:ext>
            </a:extLst>
          </p:cNvPr>
          <p:cNvSpPr>
            <a:spLocks noGrp="1"/>
          </p:cNvSpPr>
          <p:nvPr>
            <p:ph type="title"/>
          </p:nvPr>
        </p:nvSpPr>
        <p:spPr/>
        <p:txBody>
          <a:bodyPr>
            <a:noAutofit/>
          </a:bodyPr>
          <a:lstStyle/>
          <a:p>
            <a:r>
              <a:rPr lang="en-US" sz="1800" b="1" dirty="0">
                <a:latin typeface="+mn-lt"/>
              </a:rPr>
              <a:t>Eye Movement Desensitization and Reprocessing (EMDR)</a:t>
            </a:r>
            <a:br>
              <a:rPr lang="en-US" sz="1800" b="1" dirty="0">
                <a:latin typeface="+mn-lt"/>
              </a:rPr>
            </a:br>
            <a:r>
              <a:rPr lang="en-US" sz="1800" b="1" dirty="0">
                <a:latin typeface="+mn-lt"/>
              </a:rPr>
              <a:t>treatment in the medical setting: a systematic review</a:t>
            </a:r>
            <a:br>
              <a:rPr lang="en-US" sz="1800" b="1" dirty="0">
                <a:latin typeface="+mn-lt"/>
              </a:rPr>
            </a:br>
            <a:r>
              <a:rPr lang="en-US" sz="1800" b="1" dirty="0">
                <a:latin typeface="+mn-lt"/>
              </a:rPr>
              <a:t>Driessen et al 2023</a:t>
            </a:r>
            <a:endParaRPr lang="de-DE" sz="1800" b="1" dirty="0">
              <a:latin typeface="+mn-lt"/>
            </a:endParaRPr>
          </a:p>
        </p:txBody>
      </p:sp>
      <p:sp>
        <p:nvSpPr>
          <p:cNvPr id="7" name="Inhaltsplatzhalter 6">
            <a:extLst>
              <a:ext uri="{FF2B5EF4-FFF2-40B4-BE49-F238E27FC236}">
                <a16:creationId xmlns:a16="http://schemas.microsoft.com/office/drawing/2014/main" id="{FB16C48D-05D5-2A61-18D6-F166FF1690A7}"/>
              </a:ext>
            </a:extLst>
          </p:cNvPr>
          <p:cNvSpPr>
            <a:spLocks noGrp="1"/>
          </p:cNvSpPr>
          <p:nvPr>
            <p:ph idx="1"/>
          </p:nvPr>
        </p:nvSpPr>
        <p:spPr>
          <a:xfrm>
            <a:off x="457200" y="2057401"/>
            <a:ext cx="8229600" cy="3709254"/>
          </a:xfrm>
        </p:spPr>
        <p:txBody>
          <a:bodyPr>
            <a:normAutofit fontScale="92500" lnSpcReduction="10000"/>
          </a:bodyPr>
          <a:lstStyle/>
          <a:p>
            <a:pPr algn="l"/>
            <a:r>
              <a:rPr lang="de-DE" sz="1650" b="1" dirty="0">
                <a:solidFill>
                  <a:srgbClr val="1F4D78"/>
                </a:solidFill>
              </a:rPr>
              <a:t>Rheumatologie</a:t>
            </a:r>
          </a:p>
          <a:p>
            <a:pPr lvl="1"/>
            <a:r>
              <a:rPr lang="en-US" sz="1425" dirty="0">
                <a:solidFill>
                  <a:srgbClr val="000000"/>
                </a:solidFill>
              </a:rPr>
              <a:t>Two studies described the efficacy of EMDR in rheumatoid arthritis (RA) patients. </a:t>
            </a:r>
            <a:br>
              <a:rPr lang="en-US" sz="1425" dirty="0">
                <a:solidFill>
                  <a:srgbClr val="000000"/>
                </a:solidFill>
              </a:rPr>
            </a:br>
            <a:r>
              <a:rPr lang="de-DE" sz="1425" dirty="0" err="1"/>
              <a:t>For</a:t>
            </a:r>
            <a:r>
              <a:rPr lang="de-DE" sz="1425" dirty="0"/>
              <a:t> </a:t>
            </a:r>
            <a:r>
              <a:rPr lang="de-DE" sz="1425" dirty="0" err="1"/>
              <a:t>pain</a:t>
            </a:r>
            <a:r>
              <a:rPr lang="de-DE" sz="1425" dirty="0"/>
              <a:t> and </a:t>
            </a:r>
            <a:r>
              <a:rPr lang="de-DE" sz="1425" dirty="0" err="1"/>
              <a:t>insomnia</a:t>
            </a:r>
            <a:r>
              <a:rPr lang="de-DE" sz="1425" dirty="0"/>
              <a:t> </a:t>
            </a:r>
            <a:r>
              <a:rPr lang="de-DE" sz="1425" dirty="0" err="1"/>
              <a:t>measurements</a:t>
            </a:r>
            <a:r>
              <a:rPr lang="de-DE" sz="1425" dirty="0"/>
              <a:t> </a:t>
            </a:r>
            <a:r>
              <a:rPr lang="en-US" sz="1425" dirty="0"/>
              <a:t>there was a significant beneficial effect of EMDR, superior to guided imagery</a:t>
            </a:r>
            <a:endParaRPr lang="en-US" sz="1425" dirty="0">
              <a:solidFill>
                <a:srgbClr val="000000"/>
              </a:solidFill>
            </a:endParaRPr>
          </a:p>
          <a:p>
            <a:pPr lvl="1"/>
            <a:r>
              <a:rPr lang="en-US" sz="1425" dirty="0">
                <a:solidFill>
                  <a:srgbClr val="000000"/>
                </a:solidFill>
              </a:rPr>
              <a:t>Three studies in fibromyalgia patients</a:t>
            </a:r>
            <a:br>
              <a:rPr lang="en-US" sz="1425" dirty="0">
                <a:solidFill>
                  <a:srgbClr val="000000"/>
                </a:solidFill>
              </a:rPr>
            </a:br>
            <a:r>
              <a:rPr lang="en-US" sz="1425" dirty="0">
                <a:solidFill>
                  <a:srgbClr val="000000"/>
                </a:solidFill>
              </a:rPr>
              <a:t>Overall, there was a reduction in physical as well as psychological symptoms after EMDR treatment in those three </a:t>
            </a:r>
            <a:r>
              <a:rPr lang="de-DE" sz="1425" dirty="0" err="1">
                <a:solidFill>
                  <a:srgbClr val="000000"/>
                </a:solidFill>
              </a:rPr>
              <a:t>studies</a:t>
            </a:r>
            <a:r>
              <a:rPr lang="de-DE" sz="1425" dirty="0">
                <a:solidFill>
                  <a:srgbClr val="000000"/>
                </a:solidFill>
              </a:rPr>
              <a:t>.</a:t>
            </a:r>
          </a:p>
          <a:p>
            <a:pPr algn="l"/>
            <a:r>
              <a:rPr lang="de-DE" sz="1650" b="1" dirty="0">
                <a:solidFill>
                  <a:srgbClr val="1F4D78"/>
                </a:solidFill>
              </a:rPr>
              <a:t>Schmerz</a:t>
            </a:r>
          </a:p>
          <a:p>
            <a:pPr lvl="1"/>
            <a:r>
              <a:rPr lang="en-US" sz="1425" dirty="0">
                <a:solidFill>
                  <a:srgbClr val="000000"/>
                </a:solidFill>
              </a:rPr>
              <a:t>Nine studies focusing on phantom pain</a:t>
            </a:r>
            <a:br>
              <a:rPr lang="en-US" sz="1425" dirty="0">
                <a:solidFill>
                  <a:srgbClr val="000000"/>
                </a:solidFill>
              </a:rPr>
            </a:br>
            <a:r>
              <a:rPr lang="en-US" sz="1425" dirty="0">
                <a:solidFill>
                  <a:srgbClr val="000000"/>
                </a:solidFill>
              </a:rPr>
              <a:t>All studies reported beneficial effects of EMDR when comparing measurements before and after treatment. The majority reported a follow-up up to 40 months and reported that the beneficial effects remained over time</a:t>
            </a:r>
          </a:p>
          <a:p>
            <a:pPr lvl="1"/>
            <a:r>
              <a:rPr lang="en-US" sz="1425" dirty="0">
                <a:solidFill>
                  <a:srgbClr val="000000"/>
                </a:solidFill>
              </a:rPr>
              <a:t>Seven studies focusing on chronic pain</a:t>
            </a:r>
            <a:br>
              <a:rPr lang="en-US" sz="1425" dirty="0">
                <a:solidFill>
                  <a:srgbClr val="000000"/>
                </a:solidFill>
              </a:rPr>
            </a:br>
            <a:r>
              <a:rPr lang="en-US" sz="1425" dirty="0">
                <a:solidFill>
                  <a:srgbClr val="000000"/>
                </a:solidFill>
              </a:rPr>
              <a:t>All studies reported beneficial effects of EMDR when comparing measurements before and after treatment. The majority reported a follow-up up to three months and reported that the beneficial effects remained over time</a:t>
            </a:r>
          </a:p>
          <a:p>
            <a:r>
              <a:rPr lang="en-US" sz="1650" b="1" dirty="0" err="1">
                <a:solidFill>
                  <a:srgbClr val="1F4D78"/>
                </a:solidFill>
              </a:rPr>
              <a:t>Gynäkologie</a:t>
            </a:r>
            <a:endParaRPr lang="en-US" sz="1650" b="1" dirty="0">
              <a:solidFill>
                <a:srgbClr val="1F4D78"/>
              </a:solidFill>
            </a:endParaRPr>
          </a:p>
          <a:p>
            <a:pPr lvl="1"/>
            <a:r>
              <a:rPr lang="en-US" sz="1425" dirty="0"/>
              <a:t>Two studies specifically concentrated on </a:t>
            </a:r>
            <a:r>
              <a:rPr lang="de-DE" sz="1425" dirty="0" err="1"/>
              <a:t>women</a:t>
            </a:r>
            <a:r>
              <a:rPr lang="de-DE" sz="1425" dirty="0"/>
              <a:t> </a:t>
            </a:r>
            <a:r>
              <a:rPr lang="de-DE" sz="1425" dirty="0" err="1"/>
              <a:t>with</a:t>
            </a:r>
            <a:r>
              <a:rPr lang="de-DE" sz="1425" dirty="0"/>
              <a:t> </a:t>
            </a:r>
            <a:r>
              <a:rPr lang="de-DE" sz="1425" dirty="0" err="1"/>
              <a:t>vaginism</a:t>
            </a:r>
            <a:r>
              <a:rPr lang="de-DE" sz="1425" dirty="0"/>
              <a:t> </a:t>
            </a:r>
            <a:r>
              <a:rPr lang="de-DE" sz="1425" dirty="0" err="1"/>
              <a:t>with</a:t>
            </a:r>
            <a:r>
              <a:rPr lang="de-DE" sz="1425" dirty="0"/>
              <a:t> a </a:t>
            </a:r>
            <a:r>
              <a:rPr lang="de-DE" sz="1425" dirty="0" err="1"/>
              <a:t>beneficial</a:t>
            </a:r>
            <a:r>
              <a:rPr lang="de-DE" sz="1425" dirty="0"/>
              <a:t> </a:t>
            </a:r>
            <a:r>
              <a:rPr lang="de-DE" sz="1425" dirty="0" err="1"/>
              <a:t>effect</a:t>
            </a:r>
            <a:r>
              <a:rPr lang="de-DE" sz="1425" dirty="0"/>
              <a:t> of EMDR</a:t>
            </a:r>
            <a:endParaRPr lang="en-US" sz="1425" dirty="0">
              <a:solidFill>
                <a:srgbClr val="1F4D78"/>
              </a:solidFill>
            </a:endParaRPr>
          </a:p>
          <a:p>
            <a:endParaRPr lang="de-DE" sz="1650" dirty="0">
              <a:solidFill>
                <a:srgbClr val="1F4D78"/>
              </a:solidFill>
            </a:endParaRPr>
          </a:p>
        </p:txBody>
      </p:sp>
      <p:sp>
        <p:nvSpPr>
          <p:cNvPr id="5" name="Fußzeilenplatzhalter 4">
            <a:extLst>
              <a:ext uri="{FF2B5EF4-FFF2-40B4-BE49-F238E27FC236}">
                <a16:creationId xmlns:a16="http://schemas.microsoft.com/office/drawing/2014/main" id="{4AB8B835-47D5-22FF-8BE5-696B2FDEF275}"/>
              </a:ext>
            </a:extLst>
          </p:cNvPr>
          <p:cNvSpPr>
            <a:spLocks noGrp="1"/>
          </p:cNvSpPr>
          <p:nvPr>
            <p:ph type="ftr" sz="quarter" idx="11"/>
          </p:nvPr>
        </p:nvSpPr>
        <p:spPr/>
        <p:txBody>
          <a:bodyPr/>
          <a:lstStyle/>
          <a:p>
            <a:r>
              <a:rPr lang="de-DE" dirty="0"/>
              <a:t>EMDR Trainer </a:t>
            </a:r>
            <a:r>
              <a:rPr lang="de-DE" dirty="0" err="1"/>
              <a:t>Cooperation</a:t>
            </a:r>
            <a:endParaRPr lang="de-DE" dirty="0"/>
          </a:p>
        </p:txBody>
      </p:sp>
    </p:spTree>
    <p:extLst>
      <p:ext uri="{BB962C8B-B14F-4D97-AF65-F5344CB8AC3E}">
        <p14:creationId xmlns:p14="http://schemas.microsoft.com/office/powerpoint/2010/main" val="168810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8533" y="1046634"/>
            <a:ext cx="6615113" cy="438150"/>
          </a:xfrm>
        </p:spPr>
        <p:txBody>
          <a:bodyPr>
            <a:normAutofit fontScale="90000"/>
          </a:bodyPr>
          <a:lstStyle/>
          <a:p>
            <a:pPr eaLnBrk="1" hangingPunct="1"/>
            <a:r>
              <a:rPr lang="nl-NL" altLang="de-DE" dirty="0">
                <a:ea typeface="MS PGothic" panose="020B0600070205080204" pitchFamily="34" charset="-128"/>
              </a:rPr>
              <a:t>Schmerz</a:t>
            </a:r>
            <a:endParaRPr lang="en-US" altLang="de-DE" dirty="0">
              <a:ea typeface="MS PGothic" panose="020B0600070205080204" pitchFamily="34" charset="-128"/>
            </a:endParaRPr>
          </a:p>
        </p:txBody>
      </p:sp>
      <p:sp>
        <p:nvSpPr>
          <p:cNvPr id="26627" name="Rectangle 3"/>
          <p:cNvSpPr>
            <a:spLocks noGrp="1" noChangeArrowheads="1"/>
          </p:cNvSpPr>
          <p:nvPr>
            <p:ph idx="1"/>
          </p:nvPr>
        </p:nvSpPr>
        <p:spPr>
          <a:xfrm>
            <a:off x="1763688" y="1484785"/>
            <a:ext cx="5724525" cy="1835944"/>
          </a:xfrm>
        </p:spPr>
        <p:txBody>
          <a:bodyPr>
            <a:noAutofit/>
          </a:bodyPr>
          <a:lstStyle/>
          <a:p>
            <a:pPr marL="0" indent="0">
              <a:buNone/>
            </a:pPr>
            <a:r>
              <a:rPr lang="en-US" altLang="de-DE" sz="1350" b="1" dirty="0" err="1">
                <a:ea typeface="MS PGothic" panose="020B0600070205080204" pitchFamily="34" charset="-128"/>
              </a:rPr>
              <a:t>Maroufi</a:t>
            </a:r>
            <a:r>
              <a:rPr lang="en-US" altLang="de-DE" sz="1350" b="1" dirty="0">
                <a:ea typeface="MS PGothic" panose="020B0600070205080204" pitchFamily="34" charset="-128"/>
              </a:rPr>
              <a:t> M., Zaman, S., </a:t>
            </a:r>
            <a:r>
              <a:rPr lang="en-US" altLang="de-DE" sz="1350" b="1" dirty="0" err="1">
                <a:ea typeface="MS PGothic" panose="020B0600070205080204" pitchFamily="34" charset="-128"/>
              </a:rPr>
              <a:t>Izadikhah</a:t>
            </a:r>
            <a:r>
              <a:rPr lang="en-US" altLang="de-DE" sz="1350" b="1" dirty="0">
                <a:ea typeface="MS PGothic" panose="020B0600070205080204" pitchFamily="34" charset="-128"/>
              </a:rPr>
              <a:t> Z., </a:t>
            </a:r>
            <a:r>
              <a:rPr lang="en-US" altLang="de-DE" sz="1350" b="1" dirty="0" err="1">
                <a:ea typeface="MS PGothic" panose="020B0600070205080204" pitchFamily="34" charset="-128"/>
              </a:rPr>
              <a:t>Marof</a:t>
            </a:r>
            <a:r>
              <a:rPr lang="en-US" altLang="de-DE" sz="1350" b="1" dirty="0">
                <a:ea typeface="MS PGothic" panose="020B0600070205080204" pitchFamily="34" charset="-128"/>
              </a:rPr>
              <a:t>, I.M., &amp; O’Conner, P., (2016). Investigating the effect of Eye Movement Desensitization and Reprocessing (EMDR) on </a:t>
            </a:r>
            <a:r>
              <a:rPr lang="en-US" altLang="de-DE" sz="1350" b="1" dirty="0">
                <a:highlight>
                  <a:srgbClr val="FFFF00"/>
                </a:highlight>
                <a:ea typeface="MS PGothic" panose="020B0600070205080204" pitchFamily="34" charset="-128"/>
              </a:rPr>
              <a:t>postoperative pain intensity in adolescents undergoing surgery</a:t>
            </a:r>
            <a:r>
              <a:rPr lang="en-US" altLang="de-DE" sz="1350" b="1" dirty="0">
                <a:ea typeface="MS PGothic" panose="020B0600070205080204" pitchFamily="34" charset="-128"/>
              </a:rPr>
              <a:t>: a randomized controlled trial. Journal of Advanced Nursing 00(0), 000–000.</a:t>
            </a:r>
          </a:p>
          <a:p>
            <a:pPr marL="0" indent="0">
              <a:buNone/>
            </a:pPr>
            <a:r>
              <a:rPr lang="en-US" altLang="de-DE" sz="1350" dirty="0">
                <a:ea typeface="MS PGothic" panose="020B0600070205080204" pitchFamily="34" charset="-128"/>
              </a:rPr>
              <a:t>Fifty-six adolescent surgical patients aged between 12-18 years. A significant reduction in pain intensity after treatment intervention, whereas the control group did not. There was no significant difference between the two groups 2-hours post-surgery, but there was a significant difference in pain intensity between the two groups at time (after 1-hour of EMDR), with EMDR experiencing lower levels of pain.</a:t>
            </a:r>
          </a:p>
          <a:p>
            <a:pPr marL="0" indent="0">
              <a:buNone/>
            </a:pPr>
            <a:r>
              <a:rPr lang="de-DE" altLang="de-DE" sz="1350" b="1" dirty="0">
                <a:ea typeface="MS PGothic" panose="020B0600070205080204" pitchFamily="34" charset="-128"/>
              </a:rPr>
              <a:t>Gerhardt A., Leisner S., Hartmann M., Janke S., Seidler GH, Eich W. ,</a:t>
            </a:r>
            <a:r>
              <a:rPr lang="de-DE" altLang="de-DE" sz="1350" b="1" dirty="0" err="1">
                <a:ea typeface="MS PGothic" panose="020B0600070205080204" pitchFamily="34" charset="-128"/>
              </a:rPr>
              <a:t>Tesarz</a:t>
            </a:r>
            <a:r>
              <a:rPr lang="de-DE" altLang="de-DE" sz="1350" b="1" dirty="0">
                <a:ea typeface="MS PGothic" panose="020B0600070205080204" pitchFamily="34" charset="-128"/>
              </a:rPr>
              <a:t> J. (2016)</a:t>
            </a:r>
            <a:r>
              <a:rPr lang="de-DE" altLang="de-DE" sz="1350" i="1" dirty="0">
                <a:ea typeface="MS PGothic" panose="020B0600070205080204" pitchFamily="34" charset="-128"/>
              </a:rPr>
              <a:t> </a:t>
            </a:r>
            <a:r>
              <a:rPr lang="en-US" altLang="de-DE" sz="1350" b="1" dirty="0">
                <a:ea typeface="MS PGothic" panose="020B0600070205080204" pitchFamily="34" charset="-128"/>
              </a:rPr>
              <a:t>Eye Movement Desensitization and reprocessing vs. Treatment-as-Usual for non-Specific </a:t>
            </a:r>
            <a:r>
              <a:rPr lang="en-US" altLang="de-DE" sz="1350" b="1" dirty="0">
                <a:highlight>
                  <a:srgbClr val="FFFF00"/>
                </a:highlight>
                <a:ea typeface="MS PGothic" panose="020B0600070205080204" pitchFamily="34" charset="-128"/>
              </a:rPr>
              <a:t>Chronic Back Pain Patients with Psychological Trauma</a:t>
            </a:r>
            <a:r>
              <a:rPr lang="en-US" altLang="de-DE" sz="1350" b="1" dirty="0">
                <a:ea typeface="MS PGothic" panose="020B0600070205080204" pitchFamily="34" charset="-128"/>
              </a:rPr>
              <a:t>: a randomized Controlled Pilot Study </a:t>
            </a:r>
            <a:endParaRPr lang="de-DE" altLang="de-DE" sz="1350" dirty="0">
              <a:ea typeface="MS PGothic" panose="020B0600070205080204" pitchFamily="34" charset="-128"/>
            </a:endParaRPr>
          </a:p>
          <a:p>
            <a:pPr marL="0" indent="0">
              <a:buNone/>
            </a:pPr>
            <a:r>
              <a:rPr lang="en-US" altLang="de-DE" sz="1350" dirty="0">
                <a:ea typeface="MS PGothic" panose="020B0600070205080204" pitchFamily="34" charset="-128"/>
              </a:rPr>
              <a:t>Estimated effect sizes (between-group, pooled SD) for pain intensity and disability were </a:t>
            </a:r>
            <a:r>
              <a:rPr lang="en-US" altLang="de-DE" sz="1350" i="1" dirty="0">
                <a:ea typeface="MS PGothic" panose="020B0600070205080204" pitchFamily="34" charset="-128"/>
              </a:rPr>
              <a:t>d </a:t>
            </a:r>
            <a:r>
              <a:rPr lang="en-US" altLang="de-DE" sz="1350" dirty="0">
                <a:ea typeface="MS PGothic" panose="020B0600070205080204" pitchFamily="34" charset="-128"/>
              </a:rPr>
              <a:t>= 0.79 (CI95%: 0.13, 1.42) and </a:t>
            </a:r>
            <a:r>
              <a:rPr lang="en-US" altLang="de-DE" sz="1350" i="1" dirty="0">
                <a:ea typeface="MS PGothic" panose="020B0600070205080204" pitchFamily="34" charset="-128"/>
              </a:rPr>
              <a:t>d </a:t>
            </a:r>
            <a:r>
              <a:rPr lang="en-US" altLang="de-DE" sz="1350" dirty="0">
                <a:ea typeface="MS PGothic" panose="020B0600070205080204" pitchFamily="34" charset="-128"/>
              </a:rPr>
              <a:t>= 0.39 (CI95%: −0.24, 1.01) posttreatment, and </a:t>
            </a:r>
            <a:r>
              <a:rPr lang="en-US" altLang="de-DE" sz="1350" i="1" dirty="0">
                <a:ea typeface="MS PGothic" panose="020B0600070205080204" pitchFamily="34" charset="-128"/>
              </a:rPr>
              <a:t>d </a:t>
            </a:r>
            <a:r>
              <a:rPr lang="en-US" altLang="de-DE" sz="1350" dirty="0">
                <a:ea typeface="MS PGothic" panose="020B0600070205080204" pitchFamily="34" charset="-128"/>
              </a:rPr>
              <a:t>= 0.50 (CI95%: 0.14, 1.12) and </a:t>
            </a:r>
            <a:r>
              <a:rPr lang="en-US" altLang="de-DE" sz="1350" i="1" dirty="0">
                <a:ea typeface="MS PGothic" panose="020B0600070205080204" pitchFamily="34" charset="-128"/>
              </a:rPr>
              <a:t>d </a:t>
            </a:r>
            <a:r>
              <a:rPr lang="en-US" altLang="de-DE" sz="1350" dirty="0">
                <a:ea typeface="MS PGothic" panose="020B0600070205080204" pitchFamily="34" charset="-128"/>
              </a:rPr>
              <a:t>= 0.14 (CI95%: −0.48, 0.76) at 6-month follow-up. Evaluation on individual patient basis showed that about 50% of the patients in the intervention group improved clinically relevant and also rated their situation as clinically satisfactory improved, compared to 0 patients in the control group</a:t>
            </a:r>
          </a:p>
        </p:txBody>
      </p:sp>
    </p:spTree>
    <p:extLst>
      <p:ext uri="{BB962C8B-B14F-4D97-AF65-F5344CB8AC3E}">
        <p14:creationId xmlns:p14="http://schemas.microsoft.com/office/powerpoint/2010/main" val="14043969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711500" y="1430779"/>
            <a:ext cx="3721001" cy="246460"/>
          </a:xfrm>
        </p:spPr>
        <p:txBody>
          <a:bodyPr>
            <a:normAutofit fontScale="90000"/>
          </a:bodyPr>
          <a:lstStyle/>
          <a:p>
            <a:pPr eaLnBrk="1" hangingPunct="1"/>
            <a:r>
              <a:rPr lang="nl-NL" altLang="de-DE" dirty="0">
                <a:ea typeface="MS PGothic" panose="020B0600070205080204" pitchFamily="34" charset="-128"/>
              </a:rPr>
              <a:t>Phantomschmerz</a:t>
            </a:r>
            <a:endParaRPr lang="en-US" altLang="de-DE" dirty="0">
              <a:ea typeface="MS PGothic" panose="020B0600070205080204" pitchFamily="34" charset="-128"/>
            </a:endParaRPr>
          </a:p>
        </p:txBody>
      </p:sp>
      <p:sp>
        <p:nvSpPr>
          <p:cNvPr id="71683" name="Rectangle 3"/>
          <p:cNvSpPr>
            <a:spLocks noGrp="1" noChangeArrowheads="1"/>
          </p:cNvSpPr>
          <p:nvPr>
            <p:ph idx="1"/>
          </p:nvPr>
        </p:nvSpPr>
        <p:spPr>
          <a:xfrm>
            <a:off x="204422" y="1909030"/>
            <a:ext cx="4684120" cy="2156522"/>
          </a:xfrm>
        </p:spPr>
        <p:txBody>
          <a:bodyPr>
            <a:noAutofit/>
          </a:bodyPr>
          <a:lstStyle/>
          <a:p>
            <a:pPr marL="0" indent="0">
              <a:buNone/>
            </a:pPr>
            <a:r>
              <a:rPr lang="en-US" altLang="de-DE" sz="1350" dirty="0">
                <a:ea typeface="MS PGothic" panose="020B0600070205080204" pitchFamily="34" charset="-128"/>
              </a:rPr>
              <a:t>Akbar </a:t>
            </a:r>
            <a:r>
              <a:rPr lang="en-US" altLang="de-DE" sz="1350" dirty="0" err="1">
                <a:ea typeface="MS PGothic" panose="020B0600070205080204" pitchFamily="34" charset="-128"/>
              </a:rPr>
              <a:t>Rostaminejada</a:t>
            </a:r>
            <a:r>
              <a:rPr lang="en-US" altLang="de-DE" sz="1350" dirty="0">
                <a:ea typeface="MS PGothic" panose="020B0600070205080204" pitchFamily="34" charset="-128"/>
              </a:rPr>
              <a:t>, Mohammad </a:t>
            </a:r>
            <a:r>
              <a:rPr lang="en-US" altLang="de-DE" sz="1350" dirty="0" err="1">
                <a:ea typeface="MS PGothic" panose="020B0600070205080204" pitchFamily="34" charset="-128"/>
              </a:rPr>
              <a:t>Behnammoghadamb,Marzieh</a:t>
            </a:r>
            <a:r>
              <a:rPr lang="en-US" altLang="de-DE" sz="1350" dirty="0">
                <a:ea typeface="MS PGothic" panose="020B0600070205080204" pitchFamily="34" charset="-128"/>
              </a:rPr>
              <a:t> </a:t>
            </a:r>
            <a:r>
              <a:rPr lang="en-US" altLang="de-DE" sz="1350" dirty="0" err="1">
                <a:ea typeface="MS PGothic" panose="020B0600070205080204" pitchFamily="34" charset="-128"/>
              </a:rPr>
              <a:t>Rostaminejada</a:t>
            </a:r>
            <a:r>
              <a:rPr lang="en-US" altLang="de-DE" sz="1350" dirty="0">
                <a:ea typeface="MS PGothic" panose="020B0600070205080204" pitchFamily="34" charset="-128"/>
              </a:rPr>
              <a:t>, </a:t>
            </a:r>
            <a:r>
              <a:rPr lang="en-US" altLang="de-DE" sz="1350" dirty="0" err="1">
                <a:ea typeface="MS PGothic" panose="020B0600070205080204" pitchFamily="34" charset="-128"/>
              </a:rPr>
              <a:t>Zargham</a:t>
            </a:r>
            <a:r>
              <a:rPr lang="en-US" altLang="de-DE" sz="1350" dirty="0">
                <a:ea typeface="MS PGothic" panose="020B0600070205080204" pitchFamily="34" charset="-128"/>
              </a:rPr>
              <a:t> </a:t>
            </a:r>
            <a:r>
              <a:rPr lang="en-US" altLang="de-DE" sz="1350" dirty="0" err="1">
                <a:ea typeface="MS PGothic" panose="020B0600070205080204" pitchFamily="34" charset="-128"/>
              </a:rPr>
              <a:t>Behnammoghadamc</a:t>
            </a:r>
            <a:r>
              <a:rPr lang="en-US" altLang="de-DE" sz="1350" dirty="0">
                <a:ea typeface="MS PGothic" panose="020B0600070205080204" pitchFamily="34" charset="-128"/>
              </a:rPr>
              <a:t> and </a:t>
            </a:r>
            <a:r>
              <a:rPr lang="en-US" altLang="de-DE" sz="1350" dirty="0" err="1">
                <a:ea typeface="MS PGothic" panose="020B0600070205080204" pitchFamily="34" charset="-128"/>
              </a:rPr>
              <a:t>Somaye</a:t>
            </a:r>
            <a:r>
              <a:rPr lang="en-US" altLang="de-DE" sz="1350" dirty="0">
                <a:ea typeface="MS PGothic" panose="020B0600070205080204" pitchFamily="34" charset="-128"/>
              </a:rPr>
              <a:t> </a:t>
            </a:r>
            <a:r>
              <a:rPr lang="en-US" altLang="de-DE" sz="1350" dirty="0" err="1">
                <a:ea typeface="MS PGothic" panose="020B0600070205080204" pitchFamily="34" charset="-128"/>
              </a:rPr>
              <a:t>Bashti</a:t>
            </a:r>
            <a:r>
              <a:rPr lang="en-US" altLang="de-DE" sz="1350" dirty="0">
                <a:ea typeface="MS PGothic" panose="020B0600070205080204" pitchFamily="34" charset="-128"/>
              </a:rPr>
              <a:t>(2017). Efficacy of eye movement desensitization and reprocessing on the phantom limb pain of patients with amputations within a 24-month follow-up. </a:t>
            </a:r>
            <a:r>
              <a:rPr lang="en-US" altLang="de-DE" sz="1350" dirty="0"/>
              <a:t>International Journal of Rehabilitation Research</a:t>
            </a:r>
          </a:p>
          <a:p>
            <a:pPr marL="0" indent="0">
              <a:buNone/>
            </a:pPr>
            <a:r>
              <a:rPr lang="en-US" altLang="de-DE" sz="1500" dirty="0">
                <a:ea typeface="MS PGothic" panose="020B0600070205080204" pitchFamily="34" charset="-128"/>
              </a:rPr>
              <a:t>A total of 60 patients with amputations were selected by a purposive sampling and patients were divided randomly into two experimental and control groups. </a:t>
            </a:r>
            <a:r>
              <a:rPr lang="en-US" altLang="de-DE" sz="1500" dirty="0">
                <a:highlight>
                  <a:srgbClr val="FFFF00"/>
                </a:highlight>
                <a:ea typeface="MS PGothic" panose="020B0600070205080204" pitchFamily="34" charset="-128"/>
              </a:rPr>
              <a:t>The mean PLP decreased in the experimental group between the first and last sessions and remained so at a 24-month follow-up</a:t>
            </a:r>
            <a:r>
              <a:rPr lang="en-US" altLang="de-DE" sz="1500" dirty="0">
                <a:ea typeface="MS PGothic" panose="020B0600070205080204" pitchFamily="34" charset="-128"/>
              </a:rPr>
              <a:t>. No decrease occurred for the control group over the 1- and 24-month period. The differences were statistically significant (P&lt;0.001) according to a repeated-measures analysis of variance.</a:t>
            </a:r>
          </a:p>
          <a:p>
            <a:pPr marL="0" indent="0">
              <a:buNone/>
            </a:pPr>
            <a:endParaRPr lang="en-US" altLang="de-DE" sz="900" dirty="0">
              <a:ea typeface="MS PGothic" panose="020B0600070205080204" pitchFamily="34" charset="-128"/>
            </a:endParaRPr>
          </a:p>
          <a:p>
            <a:pPr marL="0" indent="0">
              <a:buNone/>
            </a:pPr>
            <a:r>
              <a:rPr lang="en-US" altLang="de-DE" dirty="0">
                <a:ea typeface="MS PGothic" panose="020B0600070205080204" pitchFamily="34" charset="-128"/>
              </a:rPr>
              <a:t>12 </a:t>
            </a:r>
            <a:r>
              <a:rPr lang="en-US" altLang="de-DE" dirty="0" err="1">
                <a:ea typeface="MS PGothic" panose="020B0600070205080204" pitchFamily="34" charset="-128"/>
              </a:rPr>
              <a:t>Sitzungen</a:t>
            </a:r>
            <a:r>
              <a:rPr lang="en-US" altLang="de-DE" dirty="0">
                <a:ea typeface="MS PGothic" panose="020B0600070205080204" pitchFamily="34" charset="-128"/>
              </a:rPr>
              <a:t> EMDR in </a:t>
            </a:r>
            <a:r>
              <a:rPr lang="en-US" altLang="de-DE" dirty="0" err="1">
                <a:ea typeface="MS PGothic" panose="020B0600070205080204" pitchFamily="34" charset="-128"/>
              </a:rPr>
              <a:t>einem</a:t>
            </a:r>
            <a:r>
              <a:rPr lang="en-US" altLang="de-DE" dirty="0">
                <a:ea typeface="MS PGothic" panose="020B0600070205080204" pitchFamily="34" charset="-128"/>
              </a:rPr>
              <a:t> Monat</a:t>
            </a:r>
          </a:p>
          <a:p>
            <a:pPr marL="0" indent="0">
              <a:buNone/>
            </a:pPr>
            <a:endParaRPr lang="en-US" altLang="de-DE" sz="675" dirty="0">
              <a:ea typeface="MS PGothic" panose="020B0600070205080204" pitchFamily="34" charset="-128"/>
            </a:endParaRPr>
          </a:p>
        </p:txBody>
      </p:sp>
      <p:pic>
        <p:nvPicPr>
          <p:cNvPr id="2" name="Grafik 1">
            <a:extLst>
              <a:ext uri="{FF2B5EF4-FFF2-40B4-BE49-F238E27FC236}">
                <a16:creationId xmlns:a16="http://schemas.microsoft.com/office/drawing/2014/main" id="{DC2A5C2D-4EE3-44B3-B923-69312B2B596F}"/>
              </a:ext>
            </a:extLst>
          </p:cNvPr>
          <p:cNvPicPr>
            <a:picLocks noChangeAspect="1"/>
          </p:cNvPicPr>
          <p:nvPr/>
        </p:nvPicPr>
        <p:blipFill>
          <a:blip r:embed="rId2"/>
          <a:stretch>
            <a:fillRect/>
          </a:stretch>
        </p:blipFill>
        <p:spPr>
          <a:xfrm>
            <a:off x="4919082" y="2067073"/>
            <a:ext cx="4283729" cy="2539214"/>
          </a:xfrm>
          <a:prstGeom prst="rect">
            <a:avLst/>
          </a:prstGeom>
        </p:spPr>
      </p:pic>
      <p:sp>
        <p:nvSpPr>
          <p:cNvPr id="4" name="Rechteck 3">
            <a:extLst>
              <a:ext uri="{FF2B5EF4-FFF2-40B4-BE49-F238E27FC236}">
                <a16:creationId xmlns:a16="http://schemas.microsoft.com/office/drawing/2014/main" id="{A2418361-3EE0-5F12-D489-C2D117132905}"/>
              </a:ext>
            </a:extLst>
          </p:cNvPr>
          <p:cNvSpPr/>
          <p:nvPr/>
        </p:nvSpPr>
        <p:spPr>
          <a:xfrm>
            <a:off x="4919082" y="3689473"/>
            <a:ext cx="3557588" cy="141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43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E4D4157-FAE9-AFD7-AE83-5FDA5211F921}"/>
              </a:ext>
            </a:extLst>
          </p:cNvPr>
          <p:cNvSpPr>
            <a:spLocks noGrp="1"/>
          </p:cNvSpPr>
          <p:nvPr>
            <p:ph type="title"/>
          </p:nvPr>
        </p:nvSpPr>
        <p:spPr/>
        <p:txBody>
          <a:bodyPr/>
          <a:lstStyle/>
          <a:p>
            <a:pPr>
              <a:defRPr/>
            </a:pPr>
            <a:r>
              <a:rPr lang="de-DE" b="1" dirty="0" err="1"/>
              <a:t>Fibromyalgiestudie</a:t>
            </a:r>
            <a:r>
              <a:rPr lang="de-DE" b="1" dirty="0"/>
              <a:t> RCT </a:t>
            </a:r>
            <a:r>
              <a:rPr lang="de-DE" sz="1800" b="1" dirty="0" err="1"/>
              <a:t>Zat</a:t>
            </a:r>
            <a:r>
              <a:rPr lang="de-DE" sz="1800" b="1" dirty="0"/>
              <a:t> et al 2023</a:t>
            </a:r>
            <a:endParaRPr lang="tr-TR" sz="1800" b="1" dirty="0"/>
          </a:p>
        </p:txBody>
      </p:sp>
      <p:graphicFrame>
        <p:nvGraphicFramePr>
          <p:cNvPr id="76803" name="7 İçerik Yer Tutucusu">
            <a:extLst>
              <a:ext uri="{FF2B5EF4-FFF2-40B4-BE49-F238E27FC236}">
                <a16:creationId xmlns:a16="http://schemas.microsoft.com/office/drawing/2014/main" id="{3E5330C4-73D4-CDC0-2A2A-8F372B49103B}"/>
              </a:ext>
            </a:extLst>
          </p:cNvPr>
          <p:cNvGraphicFramePr>
            <a:graphicFrameLocks noGrp="1"/>
          </p:cNvGraphicFramePr>
          <p:nvPr>
            <p:ph idx="1"/>
          </p:nvPr>
        </p:nvGraphicFramePr>
        <p:xfrm>
          <a:off x="2077641" y="1863329"/>
          <a:ext cx="5923359" cy="3856434"/>
        </p:xfrm>
        <a:graphic>
          <a:graphicData uri="http://schemas.openxmlformats.org/presentationml/2006/ole">
            <mc:AlternateContent xmlns:mc="http://schemas.openxmlformats.org/markup-compatibility/2006">
              <mc:Choice xmlns:v="urn:schemas-microsoft-com:vml" Requires="v">
                <p:oleObj name="Çizelge" r:id="rId3" imgW="7915359" imgH="5152927" progId="Excel.Sheet.8">
                  <p:embed/>
                </p:oleObj>
              </mc:Choice>
              <mc:Fallback>
                <p:oleObj name="Çizelge" r:id="rId3" imgW="7915359" imgH="5152927" progId="Excel.Sheet.8">
                  <p:embed/>
                  <p:pic>
                    <p:nvPicPr>
                      <p:cNvPr id="76803" name="7 İçerik Yer Tutucusu">
                        <a:extLst>
                          <a:ext uri="{FF2B5EF4-FFF2-40B4-BE49-F238E27FC236}">
                            <a16:creationId xmlns:a16="http://schemas.microsoft.com/office/drawing/2014/main" id="{3E5330C4-73D4-CDC0-2A2A-8F372B49103B}"/>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641" y="1863329"/>
                        <a:ext cx="5923359" cy="38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3 Veri Yer Tutucusu">
            <a:extLst>
              <a:ext uri="{FF2B5EF4-FFF2-40B4-BE49-F238E27FC236}">
                <a16:creationId xmlns:a16="http://schemas.microsoft.com/office/drawing/2014/main" id="{0CEA8677-6351-DE71-DFD7-7BBC40E62B1E}"/>
              </a:ext>
            </a:extLst>
          </p:cNvPr>
          <p:cNvSpPr>
            <a:spLocks noGrp="1"/>
          </p:cNvSpPr>
          <p:nvPr>
            <p:ph type="dt" sz="quarter" idx="10"/>
          </p:nvPr>
        </p:nvSpPr>
        <p:spPr>
          <a:xfrm>
            <a:off x="1143000" y="5657850"/>
            <a:ext cx="1600200" cy="342900"/>
          </a:xfrm>
        </p:spPr>
        <p:txBody>
          <a:bodyPr/>
          <a:lstStyle/>
          <a:p>
            <a:pPr>
              <a:defRPr/>
            </a:pPr>
            <a:endParaRPr lang="en-US" dirty="0">
              <a:solidFill>
                <a:schemeClr val="tx1"/>
              </a:solidFill>
            </a:endParaRPr>
          </a:p>
        </p:txBody>
      </p:sp>
      <p:sp>
        <p:nvSpPr>
          <p:cNvPr id="5" name="4 Slayt Numarası Yer Tutucusu">
            <a:extLst>
              <a:ext uri="{FF2B5EF4-FFF2-40B4-BE49-F238E27FC236}">
                <a16:creationId xmlns:a16="http://schemas.microsoft.com/office/drawing/2014/main" id="{B14AAC36-87EB-45D5-5992-8A7EBE5C25D8}"/>
              </a:ext>
            </a:extLst>
          </p:cNvPr>
          <p:cNvSpPr>
            <a:spLocks noGrp="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1pPr>
            <a:lvl2pPr marL="557213" indent="-214313">
              <a:spcBef>
                <a:spcPct val="20000"/>
              </a:spcBef>
              <a:buClr>
                <a:schemeClr val="tx1"/>
              </a:buClr>
              <a:buChar char="–"/>
              <a:defRPr sz="2100">
                <a:solidFill>
                  <a:schemeClr val="tx1"/>
                </a:solidFill>
                <a:latin typeface="Tahoma" panose="020B0604030504040204" pitchFamily="34" charset="0"/>
                <a:cs typeface="Arial" panose="020B0604020202020204" pitchFamily="34" charset="0"/>
              </a:defRPr>
            </a:lvl2pPr>
            <a:lvl3pPr marL="857250" indent="-171450">
              <a:spcBef>
                <a:spcPct val="20000"/>
              </a:spcBef>
              <a:buClr>
                <a:schemeClr val="hlink"/>
              </a:buClr>
              <a:buFont typeface="Wingdings" panose="05000000000000000000" pitchFamily="2" charset="2"/>
              <a:buChar char="§"/>
              <a:defRPr sz="1800">
                <a:solidFill>
                  <a:schemeClr val="tx1"/>
                </a:solidFill>
                <a:latin typeface="Tahoma" panose="020B0604030504040204" pitchFamily="34" charset="0"/>
                <a:cs typeface="Arial" panose="020B0604020202020204" pitchFamily="34" charset="0"/>
              </a:defRPr>
            </a:lvl3pPr>
            <a:lvl4pPr marL="1200150" indent="-171450">
              <a:spcBef>
                <a:spcPct val="20000"/>
              </a:spcBef>
              <a:buChar char="–"/>
              <a:defRPr sz="1500">
                <a:solidFill>
                  <a:schemeClr val="tx1"/>
                </a:solidFill>
                <a:latin typeface="Tahoma" panose="020B0604030504040204" pitchFamily="34" charset="0"/>
                <a:cs typeface="Arial" panose="020B0604020202020204" pitchFamily="34" charset="0"/>
              </a:defRPr>
            </a:lvl4pPr>
            <a:lvl5pPr marL="1543050" indent="-171450">
              <a:spcBef>
                <a:spcPct val="20000"/>
              </a:spcBef>
              <a:buClr>
                <a:schemeClr val="hlink"/>
              </a:buClr>
              <a:buFont typeface="Wingdings" panose="05000000000000000000" pitchFamily="2" charset="2"/>
              <a:buChar char="§"/>
              <a:defRPr sz="1500">
                <a:solidFill>
                  <a:schemeClr val="tx1"/>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hlink"/>
              </a:buClr>
              <a:buFont typeface="Wingdings" panose="05000000000000000000" pitchFamily="2" charset="2"/>
              <a:buChar char="§"/>
              <a:defRPr sz="1500">
                <a:solidFill>
                  <a:schemeClr val="tx1"/>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hlink"/>
              </a:buClr>
              <a:buFont typeface="Wingdings" panose="05000000000000000000" pitchFamily="2" charset="2"/>
              <a:buChar char="§"/>
              <a:defRPr sz="1500">
                <a:solidFill>
                  <a:schemeClr val="tx1"/>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hlink"/>
              </a:buClr>
              <a:buFont typeface="Wingdings" panose="05000000000000000000" pitchFamily="2" charset="2"/>
              <a:buChar char="§"/>
              <a:defRPr sz="1500">
                <a:solidFill>
                  <a:schemeClr val="tx1"/>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hlink"/>
              </a:buClr>
              <a:buFont typeface="Wingdings" panose="05000000000000000000" pitchFamily="2" charset="2"/>
              <a:buChar char="§"/>
              <a:defRPr sz="15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defRPr/>
            </a:pPr>
            <a:fld id="{1B8AE1CA-93F0-466C-8DA7-314CA328C562}" type="slidenum">
              <a:rPr lang="en-US" altLang="tr-TR" sz="900"/>
              <a:pPr>
                <a:spcBef>
                  <a:spcPct val="0"/>
                </a:spcBef>
                <a:buClrTx/>
                <a:buSzTx/>
                <a:buFontTx/>
                <a:buNone/>
                <a:defRPr/>
              </a:pPr>
              <a:t>18</a:t>
            </a:fld>
            <a:endParaRPr lang="en-US" altLang="tr-TR" sz="900"/>
          </a:p>
        </p:txBody>
      </p:sp>
      <p:sp>
        <p:nvSpPr>
          <p:cNvPr id="76806" name="15 Metin kutusu">
            <a:extLst>
              <a:ext uri="{FF2B5EF4-FFF2-40B4-BE49-F238E27FC236}">
                <a16:creationId xmlns:a16="http://schemas.microsoft.com/office/drawing/2014/main" id="{296856BA-2BFE-0893-CABC-258D8B11B934}"/>
              </a:ext>
            </a:extLst>
          </p:cNvPr>
          <p:cNvSpPr txBox="1">
            <a:spLocks noChangeArrowheads="1"/>
          </p:cNvSpPr>
          <p:nvPr/>
        </p:nvSpPr>
        <p:spPr bwMode="auto">
          <a:xfrm>
            <a:off x="1143000" y="4293395"/>
            <a:ext cx="11346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altLang="tr-TR" sz="1050"/>
              <a:t>low</a:t>
            </a:r>
            <a:endParaRPr lang="en-US" altLang="tr-TR" sz="1050"/>
          </a:p>
        </p:txBody>
      </p:sp>
      <p:sp>
        <p:nvSpPr>
          <p:cNvPr id="76807" name="14 Metin kutusu">
            <a:extLst>
              <a:ext uri="{FF2B5EF4-FFF2-40B4-BE49-F238E27FC236}">
                <a16:creationId xmlns:a16="http://schemas.microsoft.com/office/drawing/2014/main" id="{C8DAA535-CEB0-A30E-7041-E11A16E1B26F}"/>
              </a:ext>
            </a:extLst>
          </p:cNvPr>
          <p:cNvSpPr txBox="1">
            <a:spLocks noChangeArrowheads="1"/>
          </p:cNvSpPr>
          <p:nvPr/>
        </p:nvSpPr>
        <p:spPr bwMode="auto">
          <a:xfrm>
            <a:off x="1143000" y="2187179"/>
            <a:ext cx="11346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altLang="tr-TR" sz="1050"/>
              <a:t>high</a:t>
            </a:r>
            <a:endParaRPr lang="en-US" altLang="tr-TR" sz="10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00" dirty="0">
                <a:solidFill>
                  <a:schemeClr val="accent4">
                    <a:lumMod val="75000"/>
                  </a:schemeClr>
                </a:solidFill>
              </a:rPr>
              <a:t>Behandlungsplan Chronische Schmerzen</a:t>
            </a:r>
          </a:p>
        </p:txBody>
      </p:sp>
      <p:sp>
        <p:nvSpPr>
          <p:cNvPr id="4" name="Fußzeilenplatzhalter 3"/>
          <p:cNvSpPr>
            <a:spLocks noGrp="1"/>
          </p:cNvSpPr>
          <p:nvPr>
            <p:ph type="ftr" sz="quarter" idx="11"/>
          </p:nvPr>
        </p:nvSpPr>
        <p:spPr/>
        <p:txBody>
          <a:bodyPr/>
          <a:lstStyle/>
          <a:p>
            <a:r>
              <a:rPr lang="sv-SE">
                <a:solidFill>
                  <a:prstClr val="black"/>
                </a:solidFill>
                <a:latin typeface="Calibri"/>
              </a:rPr>
              <a:t>EMDR Trainer Cooperation</a:t>
            </a:r>
            <a:endParaRPr lang="de-DE">
              <a:solidFill>
                <a:prstClr val="black"/>
              </a:solidFill>
              <a:latin typeface="Calibri"/>
            </a:endParaRPr>
          </a:p>
        </p:txBody>
      </p:sp>
      <p:sp>
        <p:nvSpPr>
          <p:cNvPr id="7" name="Positionsrahmen 6"/>
          <p:cNvSpPr/>
          <p:nvPr/>
        </p:nvSpPr>
        <p:spPr>
          <a:xfrm>
            <a:off x="3689040" y="1862826"/>
            <a:ext cx="2773170" cy="8289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latin typeface="Calibri"/>
            </a:endParaRPr>
          </a:p>
        </p:txBody>
      </p:sp>
      <p:sp>
        <p:nvSpPr>
          <p:cNvPr id="8" name="Textfeld 7"/>
          <p:cNvSpPr txBox="1"/>
          <p:nvPr/>
        </p:nvSpPr>
        <p:spPr>
          <a:xfrm>
            <a:off x="3857503" y="2104179"/>
            <a:ext cx="1191993" cy="369332"/>
          </a:xfrm>
          <a:prstGeom prst="rect">
            <a:avLst/>
          </a:prstGeom>
          <a:noFill/>
        </p:spPr>
        <p:txBody>
          <a:bodyPr wrap="none" rtlCol="0">
            <a:spAutoFit/>
          </a:bodyPr>
          <a:lstStyle/>
          <a:p>
            <a:r>
              <a:rPr lang="de-DE" dirty="0">
                <a:solidFill>
                  <a:prstClr val="black"/>
                </a:solidFill>
                <a:latin typeface="Calibri"/>
              </a:rPr>
              <a:t>Diagnostik</a:t>
            </a:r>
          </a:p>
        </p:txBody>
      </p:sp>
      <p:sp>
        <p:nvSpPr>
          <p:cNvPr id="9" name="Positionsrahmen 8"/>
          <p:cNvSpPr/>
          <p:nvPr/>
        </p:nvSpPr>
        <p:spPr>
          <a:xfrm>
            <a:off x="3689040" y="2726922"/>
            <a:ext cx="277317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latin typeface="Calibri"/>
            </a:endParaRPr>
          </a:p>
        </p:txBody>
      </p:sp>
      <p:sp>
        <p:nvSpPr>
          <p:cNvPr id="10" name="Textfeld 9"/>
          <p:cNvSpPr txBox="1"/>
          <p:nvPr/>
        </p:nvSpPr>
        <p:spPr>
          <a:xfrm>
            <a:off x="3923928" y="2896698"/>
            <a:ext cx="1194558" cy="369332"/>
          </a:xfrm>
          <a:prstGeom prst="rect">
            <a:avLst/>
          </a:prstGeom>
          <a:noFill/>
        </p:spPr>
        <p:txBody>
          <a:bodyPr wrap="none" rtlCol="0">
            <a:spAutoFit/>
          </a:bodyPr>
          <a:lstStyle/>
          <a:p>
            <a:r>
              <a:rPr lang="de-DE" dirty="0">
                <a:solidFill>
                  <a:prstClr val="black"/>
                </a:solidFill>
                <a:latin typeface="Calibri"/>
              </a:rPr>
              <a:t>Anamnese</a:t>
            </a:r>
          </a:p>
        </p:txBody>
      </p:sp>
      <p:sp>
        <p:nvSpPr>
          <p:cNvPr id="11" name="Positionsrahmen 10"/>
          <p:cNvSpPr/>
          <p:nvPr/>
        </p:nvSpPr>
        <p:spPr>
          <a:xfrm>
            <a:off x="3689040" y="3412722"/>
            <a:ext cx="277317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latin typeface="Calibri"/>
            </a:endParaRPr>
          </a:p>
        </p:txBody>
      </p:sp>
      <p:sp>
        <p:nvSpPr>
          <p:cNvPr id="12" name="Textfeld 11"/>
          <p:cNvSpPr txBox="1"/>
          <p:nvPr/>
        </p:nvSpPr>
        <p:spPr>
          <a:xfrm>
            <a:off x="3790298" y="3582499"/>
            <a:ext cx="1970668" cy="646331"/>
          </a:xfrm>
          <a:prstGeom prst="rect">
            <a:avLst/>
          </a:prstGeom>
          <a:noFill/>
        </p:spPr>
        <p:txBody>
          <a:bodyPr wrap="none" rtlCol="0">
            <a:spAutoFit/>
          </a:bodyPr>
          <a:lstStyle/>
          <a:p>
            <a:r>
              <a:rPr lang="de-DE" dirty="0">
                <a:solidFill>
                  <a:prstClr val="black"/>
                </a:solidFill>
                <a:latin typeface="Calibri"/>
              </a:rPr>
              <a:t>Schmerzanamnese</a:t>
            </a:r>
          </a:p>
          <a:p>
            <a:endParaRPr lang="de-DE" dirty="0">
              <a:solidFill>
                <a:prstClr val="black"/>
              </a:solidFill>
              <a:latin typeface="Calibri"/>
            </a:endParaRPr>
          </a:p>
        </p:txBody>
      </p:sp>
      <p:sp>
        <p:nvSpPr>
          <p:cNvPr id="13" name="Positionsrahmen 12"/>
          <p:cNvSpPr/>
          <p:nvPr/>
        </p:nvSpPr>
        <p:spPr>
          <a:xfrm>
            <a:off x="3689040" y="4112214"/>
            <a:ext cx="277317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latin typeface="Calibri"/>
            </a:endParaRPr>
          </a:p>
        </p:txBody>
      </p:sp>
      <p:sp>
        <p:nvSpPr>
          <p:cNvPr id="14" name="Textfeld 13"/>
          <p:cNvSpPr txBox="1"/>
          <p:nvPr/>
        </p:nvSpPr>
        <p:spPr>
          <a:xfrm>
            <a:off x="3790297" y="4316615"/>
            <a:ext cx="2730212" cy="369332"/>
          </a:xfrm>
          <a:prstGeom prst="rect">
            <a:avLst/>
          </a:prstGeom>
          <a:noFill/>
        </p:spPr>
        <p:txBody>
          <a:bodyPr wrap="square" rtlCol="0">
            <a:spAutoFit/>
          </a:bodyPr>
          <a:lstStyle/>
          <a:p>
            <a:r>
              <a:rPr lang="de-DE" dirty="0" err="1">
                <a:solidFill>
                  <a:prstClr val="black"/>
                </a:solidFill>
                <a:latin typeface="Calibri"/>
              </a:rPr>
              <a:t>Copingmechanismen</a:t>
            </a:r>
            <a:endParaRPr lang="de-DE" dirty="0">
              <a:solidFill>
                <a:srgbClr val="CCFFCC"/>
              </a:solidFill>
              <a:latin typeface="Calibri"/>
            </a:endParaRPr>
          </a:p>
        </p:txBody>
      </p:sp>
    </p:spTree>
    <p:extLst>
      <p:ext uri="{BB962C8B-B14F-4D97-AF65-F5344CB8AC3E}">
        <p14:creationId xmlns:p14="http://schemas.microsoft.com/office/powerpoint/2010/main" val="34465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1000"/>
                                        <p:tgtEl>
                                          <p:spTgt spid="10">
                                            <p:txEl>
                                              <p:pRg st="0" end="0"/>
                                            </p:txEl>
                                          </p:spTgt>
                                        </p:tgtEl>
                                      </p:cBhvr>
                                    </p:animEffect>
                                    <p:anim calcmode="lin" valueType="num">
                                      <p:cBhvr>
                                        <p:cTn id="2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19"/>
          <p:cNvPicPr>
            <a:picLocks noChangeAspect="1"/>
          </p:cNvPicPr>
          <p:nvPr/>
        </p:nvPicPr>
        <p:blipFill>
          <a:blip r:embed="rId2"/>
          <a:stretch>
            <a:fillRect/>
          </a:stretch>
        </p:blipFill>
        <p:spPr>
          <a:xfrm>
            <a:off x="7308304" y="446834"/>
            <a:ext cx="1488021" cy="298457"/>
          </a:xfrm>
          <a:prstGeom prst="rect">
            <a:avLst/>
          </a:prstGeom>
        </p:spPr>
      </p:pic>
      <p:sp>
        <p:nvSpPr>
          <p:cNvPr id="15" name="Inhaltsplatzhalter 10"/>
          <p:cNvSpPr txBox="1">
            <a:spLocks/>
          </p:cNvSpPr>
          <p:nvPr/>
        </p:nvSpPr>
        <p:spPr>
          <a:xfrm>
            <a:off x="347675" y="390701"/>
            <a:ext cx="5929217" cy="486054"/>
          </a:xfrm>
          <a:prstGeom prst="rect">
            <a:avLst/>
          </a:prstGeom>
          <a:solidFill>
            <a:schemeClr val="bg1">
              <a:alpha val="85000"/>
            </a:schemeClr>
          </a:solidFill>
        </p:spPr>
        <p:txBody>
          <a:bodyPr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lnSpc>
                <a:spcPts val="1650"/>
              </a:lnSpc>
              <a:spcAft>
                <a:spcPts val="0"/>
              </a:spcAft>
              <a:buNone/>
              <a:defRPr/>
            </a:pPr>
            <a:r>
              <a:rPr lang="de-DE" sz="1500" dirty="0">
                <a:solidFill>
                  <a:srgbClr val="BE1D33"/>
                </a:solidFill>
                <a:latin typeface="Lato Light"/>
                <a:cs typeface="Lato Light"/>
              </a:rPr>
              <a:t>Fachtag Gezeiten Haus Bonn 2023</a:t>
            </a:r>
          </a:p>
          <a:p>
            <a:pPr marL="0" indent="0" defTabSz="685800" fontAlgn="auto">
              <a:lnSpc>
                <a:spcPts val="1650"/>
              </a:lnSpc>
              <a:spcAft>
                <a:spcPts val="0"/>
              </a:spcAft>
              <a:buNone/>
              <a:defRPr/>
            </a:pPr>
            <a:r>
              <a:rPr lang="de-DE" sz="1200" dirty="0">
                <a:solidFill>
                  <a:srgbClr val="7F7F7F"/>
                </a:solidFill>
                <a:latin typeface="Lato Light"/>
                <a:cs typeface="Lato Light"/>
              </a:rPr>
              <a:t>PROGRAMM</a:t>
            </a:r>
          </a:p>
        </p:txBody>
      </p:sp>
      <p:sp>
        <p:nvSpPr>
          <p:cNvPr id="3" name="Textfeld 2">
            <a:extLst>
              <a:ext uri="{FF2B5EF4-FFF2-40B4-BE49-F238E27FC236}">
                <a16:creationId xmlns:a16="http://schemas.microsoft.com/office/drawing/2014/main" id="{5D5875CA-A477-1181-9882-91BAC101F0B9}"/>
              </a:ext>
            </a:extLst>
          </p:cNvPr>
          <p:cNvSpPr txBox="1"/>
          <p:nvPr/>
        </p:nvSpPr>
        <p:spPr>
          <a:xfrm>
            <a:off x="1607391" y="1268760"/>
            <a:ext cx="5929217" cy="5078313"/>
          </a:xfrm>
          <a:prstGeom prst="rect">
            <a:avLst/>
          </a:prstGeom>
          <a:noFill/>
        </p:spPr>
        <p:txBody>
          <a:bodyPr wrap="square">
            <a:spAutoFit/>
          </a:bodyPr>
          <a:lstStyle/>
          <a:p>
            <a:pPr defTabSz="685800" eaLnBrk="1" fontAlgn="auto" hangingPunct="1">
              <a:spcBef>
                <a:spcPts val="0"/>
              </a:spcBef>
              <a:spcAft>
                <a:spcPts val="0"/>
              </a:spcAft>
            </a:pPr>
            <a:r>
              <a:rPr lang="de-DE" b="0" dirty="0">
                <a:solidFill>
                  <a:prstClr val="white">
                    <a:lumMod val="50000"/>
                  </a:prstClr>
                </a:solidFill>
                <a:latin typeface="Calibri"/>
              </a:rPr>
              <a:t>14:45 Uhr Körper, Schmerz und pathogene Erinnerungen – der therapeutische Nutzen von EMDR  Peter Liebermann</a:t>
            </a:r>
          </a:p>
          <a:p>
            <a:pPr defTabSz="685800" eaLnBrk="1" fontAlgn="auto" hangingPunct="1">
              <a:spcBef>
                <a:spcPts val="0"/>
              </a:spcBef>
              <a:spcAft>
                <a:spcPts val="0"/>
              </a:spcAft>
            </a:pPr>
            <a:endParaRPr lang="de-DE" b="0" dirty="0">
              <a:solidFill>
                <a:prstClr val="white">
                  <a:lumMod val="50000"/>
                </a:prstClr>
              </a:solidFill>
              <a:latin typeface="Calibri"/>
            </a:endParaRPr>
          </a:p>
          <a:p>
            <a:pPr defTabSz="685800" eaLnBrk="1" fontAlgn="auto" hangingPunct="1">
              <a:spcBef>
                <a:spcPts val="0"/>
              </a:spcBef>
              <a:spcAft>
                <a:spcPts val="0"/>
              </a:spcAft>
            </a:pPr>
            <a:r>
              <a:rPr lang="de-DE" b="0" dirty="0">
                <a:solidFill>
                  <a:prstClr val="white">
                    <a:lumMod val="50000"/>
                  </a:prstClr>
                </a:solidFill>
                <a:latin typeface="Calibri"/>
              </a:rPr>
              <a:t>15:45 Uhr Like a sich </a:t>
            </a:r>
            <a:r>
              <a:rPr lang="de-DE" b="0" dirty="0" err="1">
                <a:solidFill>
                  <a:prstClr val="white">
                    <a:lumMod val="50000"/>
                  </a:prstClr>
                </a:solidFill>
                <a:latin typeface="Calibri"/>
              </a:rPr>
              <a:t>eagle</a:t>
            </a:r>
            <a:r>
              <a:rPr lang="de-DE" b="0" dirty="0">
                <a:solidFill>
                  <a:prstClr val="white">
                    <a:lumMod val="50000"/>
                  </a:prstClr>
                </a:solidFill>
                <a:latin typeface="Calibri"/>
              </a:rPr>
              <a:t> – neues in der ICD-11 zu den somatoformen Störungen Dr. med. Michael Langenbach </a:t>
            </a:r>
          </a:p>
          <a:p>
            <a:pPr defTabSz="685800" eaLnBrk="1" fontAlgn="auto" hangingPunct="1">
              <a:spcBef>
                <a:spcPts val="0"/>
              </a:spcBef>
              <a:spcAft>
                <a:spcPts val="0"/>
              </a:spcAft>
            </a:pPr>
            <a:endParaRPr lang="de-DE" b="0" dirty="0">
              <a:solidFill>
                <a:prstClr val="white">
                  <a:lumMod val="50000"/>
                </a:prstClr>
              </a:solidFill>
              <a:latin typeface="Calibri"/>
            </a:endParaRPr>
          </a:p>
          <a:p>
            <a:pPr defTabSz="685800" eaLnBrk="1" fontAlgn="auto" hangingPunct="1">
              <a:spcBef>
                <a:spcPts val="0"/>
              </a:spcBef>
              <a:spcAft>
                <a:spcPts val="0"/>
              </a:spcAft>
            </a:pPr>
            <a:r>
              <a:rPr lang="de-DE" b="0" dirty="0">
                <a:solidFill>
                  <a:prstClr val="white">
                    <a:lumMod val="50000"/>
                  </a:prstClr>
                </a:solidFill>
                <a:latin typeface="Calibri"/>
              </a:rPr>
              <a:t>16:45 Uhr </a:t>
            </a:r>
            <a:r>
              <a:rPr lang="de-DE" b="0" dirty="0" err="1">
                <a:solidFill>
                  <a:prstClr val="white">
                    <a:lumMod val="50000"/>
                  </a:prstClr>
                </a:solidFill>
                <a:latin typeface="Calibri"/>
              </a:rPr>
              <a:t>Teatime</a:t>
            </a:r>
            <a:endParaRPr lang="de-DE" b="0" dirty="0">
              <a:solidFill>
                <a:prstClr val="white">
                  <a:lumMod val="50000"/>
                </a:prstClr>
              </a:solidFill>
              <a:latin typeface="Calibri"/>
            </a:endParaRPr>
          </a:p>
          <a:p>
            <a:pPr defTabSz="685800" eaLnBrk="1" fontAlgn="auto" hangingPunct="1">
              <a:spcBef>
                <a:spcPts val="0"/>
              </a:spcBef>
              <a:spcAft>
                <a:spcPts val="0"/>
              </a:spcAft>
            </a:pPr>
            <a:endParaRPr lang="de-DE" b="0" dirty="0">
              <a:solidFill>
                <a:prstClr val="white">
                  <a:lumMod val="50000"/>
                </a:prstClr>
              </a:solidFill>
              <a:latin typeface="Calibri"/>
            </a:endParaRPr>
          </a:p>
          <a:p>
            <a:pPr defTabSz="685800" eaLnBrk="1" fontAlgn="auto" hangingPunct="1">
              <a:spcBef>
                <a:spcPts val="0"/>
              </a:spcBef>
              <a:spcAft>
                <a:spcPts val="0"/>
              </a:spcAft>
            </a:pPr>
            <a:r>
              <a:rPr lang="de-DE" b="0" dirty="0">
                <a:solidFill>
                  <a:prstClr val="white">
                    <a:lumMod val="50000"/>
                  </a:prstClr>
                </a:solidFill>
                <a:latin typeface="Calibri"/>
              </a:rPr>
              <a:t>17:30  Uhr Die Botschaft des Königs – der Umgang mit Schmerz in westlicher Psychosomatik und Traditionell Chinesischer Medizin Ulf Bernhard Krause, Tao Lu und Bernhard Weiß</a:t>
            </a:r>
          </a:p>
          <a:p>
            <a:pPr defTabSz="685800" eaLnBrk="1" fontAlgn="auto" hangingPunct="1">
              <a:spcBef>
                <a:spcPts val="0"/>
              </a:spcBef>
              <a:spcAft>
                <a:spcPts val="0"/>
              </a:spcAft>
            </a:pPr>
            <a:endParaRPr lang="de-DE" b="0" dirty="0">
              <a:solidFill>
                <a:prstClr val="white">
                  <a:lumMod val="50000"/>
                </a:prstClr>
              </a:solidFill>
              <a:latin typeface="Calibri"/>
            </a:endParaRPr>
          </a:p>
          <a:p>
            <a:pPr defTabSz="685800" eaLnBrk="1" fontAlgn="auto" hangingPunct="1">
              <a:spcBef>
                <a:spcPts val="0"/>
              </a:spcBef>
              <a:spcAft>
                <a:spcPts val="0"/>
              </a:spcAft>
            </a:pPr>
            <a:r>
              <a:rPr lang="de-DE" b="0" dirty="0">
                <a:solidFill>
                  <a:prstClr val="white">
                    <a:lumMod val="50000"/>
                  </a:prstClr>
                </a:solidFill>
                <a:latin typeface="Calibri"/>
              </a:rPr>
              <a:t>18:30 Uhr Offene Fragerunde </a:t>
            </a:r>
          </a:p>
          <a:p>
            <a:pPr defTabSz="685800" eaLnBrk="1" fontAlgn="auto" hangingPunct="1">
              <a:spcBef>
                <a:spcPts val="0"/>
              </a:spcBef>
              <a:spcAft>
                <a:spcPts val="0"/>
              </a:spcAft>
            </a:pPr>
            <a:endParaRPr lang="de-DE" b="0" dirty="0">
              <a:solidFill>
                <a:prstClr val="white">
                  <a:lumMod val="50000"/>
                </a:prstClr>
              </a:solidFill>
              <a:latin typeface="Calibri"/>
            </a:endParaRPr>
          </a:p>
          <a:p>
            <a:pPr defTabSz="685800" eaLnBrk="1" fontAlgn="auto" hangingPunct="1">
              <a:spcBef>
                <a:spcPts val="0"/>
              </a:spcBef>
              <a:spcAft>
                <a:spcPts val="0"/>
              </a:spcAft>
            </a:pPr>
            <a:r>
              <a:rPr lang="de-DE" b="0" dirty="0">
                <a:solidFill>
                  <a:prstClr val="white">
                    <a:lumMod val="50000"/>
                  </a:prstClr>
                </a:solidFill>
                <a:latin typeface="Calibri"/>
              </a:rPr>
              <a:t>18:45 Uhr Zusammenfassung des Tages und Verabschiedung Dr. med. André Kümmel</a:t>
            </a:r>
            <a:endParaRPr lang="de-DE" b="0" dirty="0">
              <a:solidFill>
                <a:prstClr val="white">
                  <a:lumMod val="65000"/>
                </a:prstClr>
              </a:solidFill>
              <a:latin typeface="Calibri"/>
            </a:endParaRPr>
          </a:p>
          <a:p>
            <a:pPr defTabSz="685800" eaLnBrk="1" fontAlgn="auto" hangingPunct="1">
              <a:spcBef>
                <a:spcPts val="0"/>
              </a:spcBef>
              <a:spcAft>
                <a:spcPts val="0"/>
              </a:spcAft>
            </a:pPr>
            <a:r>
              <a:rPr lang="de-DE" b="0" dirty="0">
                <a:solidFill>
                  <a:prstClr val="white">
                    <a:lumMod val="65000"/>
                  </a:prstClr>
                </a:solidFill>
                <a:latin typeface="Calibri"/>
              </a:rPr>
              <a:t> </a:t>
            </a:r>
          </a:p>
        </p:txBody>
      </p:sp>
    </p:spTree>
    <p:extLst>
      <p:ext uri="{BB962C8B-B14F-4D97-AF65-F5344CB8AC3E}">
        <p14:creationId xmlns:p14="http://schemas.microsoft.com/office/powerpoint/2010/main" val="3832441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579872"/>
            <a:ext cx="6172200" cy="857250"/>
          </a:xfrm>
        </p:spPr>
        <p:txBody>
          <a:bodyPr>
            <a:normAutofit fontScale="90000"/>
          </a:bodyPr>
          <a:lstStyle/>
          <a:p>
            <a:r>
              <a:rPr lang="de-DE" dirty="0">
                <a:solidFill>
                  <a:schemeClr val="accent4">
                    <a:lumMod val="75000"/>
                  </a:schemeClr>
                </a:solidFill>
              </a:rPr>
              <a:t>Phase 2: Spezifische Stabilisierungstechniken</a:t>
            </a:r>
          </a:p>
        </p:txBody>
      </p:sp>
      <p:sp>
        <p:nvSpPr>
          <p:cNvPr id="4" name="Fußzeilenplatzhalter 3"/>
          <p:cNvSpPr>
            <a:spLocks noGrp="1"/>
          </p:cNvSpPr>
          <p:nvPr>
            <p:ph type="ftr" sz="quarter" idx="11"/>
          </p:nvPr>
        </p:nvSpPr>
        <p:spPr/>
        <p:txBody>
          <a:bodyPr/>
          <a:lstStyle/>
          <a:p>
            <a:r>
              <a:rPr lang="sv-SE">
                <a:solidFill>
                  <a:prstClr val="black"/>
                </a:solidFill>
                <a:latin typeface="Calibri"/>
              </a:rPr>
              <a:t>EMDR Trainer Cooperation</a:t>
            </a:r>
            <a:endParaRPr lang="de-DE">
              <a:solidFill>
                <a:prstClr val="black"/>
              </a:solidFill>
              <a:latin typeface="Calibri"/>
            </a:endParaRPr>
          </a:p>
        </p:txBody>
      </p:sp>
      <p:sp>
        <p:nvSpPr>
          <p:cNvPr id="6" name="Zierrahmen 5"/>
          <p:cNvSpPr/>
          <p:nvPr/>
        </p:nvSpPr>
        <p:spPr>
          <a:xfrm>
            <a:off x="2681790" y="2618910"/>
            <a:ext cx="2970330"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Entspannungsübungen</a:t>
            </a:r>
          </a:p>
        </p:txBody>
      </p:sp>
      <p:sp>
        <p:nvSpPr>
          <p:cNvPr id="7" name="Zierrahmen 6"/>
          <p:cNvSpPr/>
          <p:nvPr/>
        </p:nvSpPr>
        <p:spPr>
          <a:xfrm>
            <a:off x="2681790" y="1808820"/>
            <a:ext cx="2862318"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Lichtstromtechnik</a:t>
            </a:r>
          </a:p>
        </p:txBody>
      </p:sp>
      <p:sp>
        <p:nvSpPr>
          <p:cNvPr id="8" name="Zierrahmen 7"/>
          <p:cNvSpPr/>
          <p:nvPr/>
        </p:nvSpPr>
        <p:spPr>
          <a:xfrm>
            <a:off x="2681790" y="3429000"/>
            <a:ext cx="2970330"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Körperressource</a:t>
            </a:r>
            <a:endParaRPr lang="de-DE" dirty="0">
              <a:solidFill>
                <a:srgbClr val="CCFFCC"/>
              </a:solidFill>
              <a:latin typeface="Calibri"/>
            </a:endParaRPr>
          </a:p>
        </p:txBody>
      </p:sp>
      <p:sp>
        <p:nvSpPr>
          <p:cNvPr id="9" name="Zierrahmen 8"/>
          <p:cNvSpPr/>
          <p:nvPr/>
        </p:nvSpPr>
        <p:spPr>
          <a:xfrm>
            <a:off x="2680139" y="4239090"/>
            <a:ext cx="2970330"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Heilende Imaginationen</a:t>
            </a:r>
          </a:p>
        </p:txBody>
      </p:sp>
      <p:sp>
        <p:nvSpPr>
          <p:cNvPr id="10" name="Zierrahmen 9"/>
          <p:cNvSpPr/>
          <p:nvPr/>
        </p:nvSpPr>
        <p:spPr>
          <a:xfrm>
            <a:off x="2692582" y="4995174"/>
            <a:ext cx="2970330"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Atemübungen</a:t>
            </a:r>
          </a:p>
        </p:txBody>
      </p:sp>
      <p:sp>
        <p:nvSpPr>
          <p:cNvPr id="11" name="Abgerundetes Rechteck 10"/>
          <p:cNvSpPr/>
          <p:nvPr/>
        </p:nvSpPr>
        <p:spPr>
          <a:xfrm>
            <a:off x="5756210" y="2494620"/>
            <a:ext cx="2071092"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Sport</a:t>
            </a:r>
          </a:p>
        </p:txBody>
      </p:sp>
      <p:sp>
        <p:nvSpPr>
          <p:cNvPr id="12" name="Abgerundetes Rechteck 11"/>
          <p:cNvSpPr/>
          <p:nvPr/>
        </p:nvSpPr>
        <p:spPr>
          <a:xfrm>
            <a:off x="5756210" y="3304710"/>
            <a:ext cx="2071092"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Selbstfürsorge</a:t>
            </a:r>
          </a:p>
        </p:txBody>
      </p:sp>
      <p:sp>
        <p:nvSpPr>
          <p:cNvPr id="13" name="Zierrahmen 12"/>
          <p:cNvSpPr/>
          <p:nvPr/>
        </p:nvSpPr>
        <p:spPr>
          <a:xfrm>
            <a:off x="5730744" y="4114800"/>
            <a:ext cx="2071092"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Aktivitäten für das Wohlbefinden</a:t>
            </a:r>
          </a:p>
        </p:txBody>
      </p:sp>
      <p:sp>
        <p:nvSpPr>
          <p:cNvPr id="14" name="Zierrahmen 13"/>
          <p:cNvSpPr/>
          <p:nvPr/>
        </p:nvSpPr>
        <p:spPr>
          <a:xfrm>
            <a:off x="5740334" y="4904265"/>
            <a:ext cx="2061503" cy="685800"/>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Musik</a:t>
            </a:r>
          </a:p>
        </p:txBody>
      </p:sp>
      <p:sp>
        <p:nvSpPr>
          <p:cNvPr id="15" name="Legende mit Pfeil in vier Richtungen 14"/>
          <p:cNvSpPr/>
          <p:nvPr/>
        </p:nvSpPr>
        <p:spPr>
          <a:xfrm>
            <a:off x="5681532" y="1582506"/>
            <a:ext cx="2179104" cy="912114"/>
          </a:xfrm>
          <a:prstGeom prst="quadArrow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Spiral-</a:t>
            </a:r>
          </a:p>
          <a:p>
            <a:pPr algn="ctr"/>
            <a:r>
              <a:rPr lang="de-DE" dirty="0" err="1">
                <a:solidFill>
                  <a:prstClr val="black"/>
                </a:solidFill>
                <a:latin typeface="Calibri"/>
              </a:rPr>
              <a:t>technik</a:t>
            </a:r>
            <a:endParaRPr lang="de-DE" dirty="0">
              <a:solidFill>
                <a:prstClr val="black"/>
              </a:solidFill>
              <a:latin typeface="Calibri"/>
            </a:endParaRPr>
          </a:p>
        </p:txBody>
      </p:sp>
    </p:spTree>
    <p:extLst>
      <p:ext uri="{BB962C8B-B14F-4D97-AF65-F5344CB8AC3E}">
        <p14:creationId xmlns:p14="http://schemas.microsoft.com/office/powerpoint/2010/main" val="25764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solidFill>
                  <a:schemeClr val="accent4">
                    <a:lumMod val="75000"/>
                  </a:schemeClr>
                </a:solidFill>
              </a:rPr>
              <a:t>EMDR bei Schmerz</a:t>
            </a:r>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11"/>
          </p:nvPr>
        </p:nvSpPr>
        <p:spPr/>
        <p:txBody>
          <a:bodyPr/>
          <a:lstStyle/>
          <a:p>
            <a:r>
              <a:rPr lang="sv-SE">
                <a:solidFill>
                  <a:prstClr val="black"/>
                </a:solidFill>
                <a:latin typeface="Calibri"/>
              </a:rPr>
              <a:t>EMDR Trainer Cooperation</a:t>
            </a:r>
            <a:endParaRPr lang="de-DE">
              <a:solidFill>
                <a:prstClr val="black"/>
              </a:solidFill>
              <a:latin typeface="Calibri"/>
            </a:endParaRPr>
          </a:p>
        </p:txBody>
      </p:sp>
      <p:sp>
        <p:nvSpPr>
          <p:cNvPr id="6" name="Zierrahmen 5"/>
          <p:cNvSpPr/>
          <p:nvPr/>
        </p:nvSpPr>
        <p:spPr>
          <a:xfrm>
            <a:off x="1817694" y="1735950"/>
            <a:ext cx="3859939"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Relevante pathogene Erinnerungen</a:t>
            </a:r>
          </a:p>
          <a:p>
            <a:pPr algn="ctr"/>
            <a:r>
              <a:rPr lang="de-DE" dirty="0">
                <a:solidFill>
                  <a:prstClr val="black"/>
                </a:solidFill>
                <a:latin typeface="Calibri"/>
              </a:rPr>
              <a:t>Auslöser und Folgeereignisse</a:t>
            </a:r>
          </a:p>
        </p:txBody>
      </p:sp>
      <p:sp>
        <p:nvSpPr>
          <p:cNvPr id="7" name="Zierrahmen 6"/>
          <p:cNvSpPr/>
          <p:nvPr/>
        </p:nvSpPr>
        <p:spPr>
          <a:xfrm>
            <a:off x="1332821" y="2582397"/>
            <a:ext cx="5042538"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prstClr val="black"/>
                </a:solidFill>
                <a:latin typeface="Calibri"/>
              </a:rPr>
              <a:t>Schmerzassozierte</a:t>
            </a:r>
            <a:r>
              <a:rPr lang="de-DE" dirty="0">
                <a:solidFill>
                  <a:prstClr val="black"/>
                </a:solidFill>
                <a:latin typeface="Calibri"/>
              </a:rPr>
              <a:t> Erinnerungen und Gedanken</a:t>
            </a:r>
          </a:p>
          <a:p>
            <a:pPr algn="ctr"/>
            <a:r>
              <a:rPr lang="de-DE" dirty="0">
                <a:solidFill>
                  <a:prstClr val="black"/>
                </a:solidFill>
                <a:latin typeface="Calibri"/>
              </a:rPr>
              <a:t>Affektbrücke</a:t>
            </a:r>
          </a:p>
        </p:txBody>
      </p:sp>
      <p:sp>
        <p:nvSpPr>
          <p:cNvPr id="8" name="Zierrahmen 7"/>
          <p:cNvSpPr/>
          <p:nvPr/>
        </p:nvSpPr>
        <p:spPr>
          <a:xfrm>
            <a:off x="1797714" y="3429000"/>
            <a:ext cx="3800400"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Aktueller Schmerz</a:t>
            </a:r>
          </a:p>
        </p:txBody>
      </p:sp>
      <p:sp>
        <p:nvSpPr>
          <p:cNvPr id="9" name="Zierrahmen 8"/>
          <p:cNvSpPr/>
          <p:nvPr/>
        </p:nvSpPr>
        <p:spPr>
          <a:xfrm>
            <a:off x="1817694" y="4293096"/>
            <a:ext cx="3780420" cy="702078"/>
          </a:xfrm>
          <a:prstGeom prst="plaqu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prstClr val="black"/>
                </a:solidFill>
                <a:latin typeface="Calibri"/>
              </a:rPr>
              <a:t>Triggersituationen</a:t>
            </a:r>
            <a:endParaRPr lang="de-DE" dirty="0">
              <a:solidFill>
                <a:prstClr val="black"/>
              </a:solidFill>
              <a:latin typeface="Calibri"/>
            </a:endParaRPr>
          </a:p>
        </p:txBody>
      </p:sp>
      <p:sp>
        <p:nvSpPr>
          <p:cNvPr id="10" name="Flussdiagramm: Mehrere Dokumente 9"/>
          <p:cNvSpPr/>
          <p:nvPr/>
        </p:nvSpPr>
        <p:spPr>
          <a:xfrm>
            <a:off x="5922150" y="3158970"/>
            <a:ext cx="1782198" cy="1525044"/>
          </a:xfrm>
          <a:prstGeom prst="flowChartMultidocument">
            <a:avLst/>
          </a:prstGeom>
          <a:solidFill>
            <a:srgbClr val="E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Standard</a:t>
            </a:r>
          </a:p>
          <a:p>
            <a:pPr algn="ctr"/>
            <a:r>
              <a:rPr lang="de-DE" dirty="0">
                <a:solidFill>
                  <a:prstClr val="black"/>
                </a:solidFill>
                <a:latin typeface="Calibri"/>
              </a:rPr>
              <a:t>Protokoll</a:t>
            </a:r>
          </a:p>
        </p:txBody>
      </p:sp>
      <p:sp>
        <p:nvSpPr>
          <p:cNvPr id="11" name="Zierrahmen 10"/>
          <p:cNvSpPr/>
          <p:nvPr/>
        </p:nvSpPr>
        <p:spPr>
          <a:xfrm>
            <a:off x="1807704" y="5122207"/>
            <a:ext cx="3780420" cy="702078"/>
          </a:xfrm>
          <a:prstGeom prst="plaque">
            <a:avLst/>
          </a:prstGeom>
          <a:solidFill>
            <a:srgbClr val="E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Zukunft</a:t>
            </a:r>
          </a:p>
        </p:txBody>
      </p:sp>
    </p:spTree>
    <p:extLst>
      <p:ext uri="{BB962C8B-B14F-4D97-AF65-F5344CB8AC3E}">
        <p14:creationId xmlns:p14="http://schemas.microsoft.com/office/powerpoint/2010/main" val="33779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7217"/>
            <a:ext cx="8229600" cy="857250"/>
          </a:xfrm>
        </p:spPr>
        <p:txBody>
          <a:bodyPr>
            <a:normAutofit/>
          </a:bodyPr>
          <a:lstStyle/>
          <a:p>
            <a:r>
              <a:rPr lang="de-DE" dirty="0">
                <a:solidFill>
                  <a:schemeClr val="accent4">
                    <a:lumMod val="75000"/>
                  </a:schemeClr>
                </a:solidFill>
              </a:rPr>
              <a:t>EMDR bei Schmerz</a:t>
            </a:r>
          </a:p>
        </p:txBody>
      </p:sp>
      <p:sp>
        <p:nvSpPr>
          <p:cNvPr id="4" name="Fußzeilenplatzhalter 3"/>
          <p:cNvSpPr>
            <a:spLocks noGrp="1"/>
          </p:cNvSpPr>
          <p:nvPr>
            <p:ph type="ftr" sz="quarter" idx="11"/>
          </p:nvPr>
        </p:nvSpPr>
        <p:spPr/>
        <p:txBody>
          <a:bodyPr/>
          <a:lstStyle/>
          <a:p>
            <a:r>
              <a:rPr lang="sv-SE">
                <a:solidFill>
                  <a:prstClr val="black"/>
                </a:solidFill>
                <a:latin typeface="Calibri"/>
              </a:rPr>
              <a:t>EMDR Trainer Cooperation</a:t>
            </a:r>
            <a:endParaRPr lang="de-DE">
              <a:solidFill>
                <a:prstClr val="black"/>
              </a:solidFill>
              <a:latin typeface="Calibri"/>
            </a:endParaRPr>
          </a:p>
        </p:txBody>
      </p:sp>
      <p:sp>
        <p:nvSpPr>
          <p:cNvPr id="6" name="Zierrahmen 5"/>
          <p:cNvSpPr/>
          <p:nvPr/>
        </p:nvSpPr>
        <p:spPr>
          <a:xfrm>
            <a:off x="2159862" y="1803995"/>
            <a:ext cx="3859939"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Relevante pathogene Erinnerungen</a:t>
            </a:r>
          </a:p>
        </p:txBody>
      </p:sp>
      <p:sp>
        <p:nvSpPr>
          <p:cNvPr id="7" name="Zierrahmen 6"/>
          <p:cNvSpPr/>
          <p:nvPr/>
        </p:nvSpPr>
        <p:spPr>
          <a:xfrm>
            <a:off x="1675721" y="3219042"/>
            <a:ext cx="5042538"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prstClr val="black"/>
                </a:solidFill>
                <a:latin typeface="Calibri"/>
              </a:rPr>
              <a:t>Schmerzassozierte</a:t>
            </a:r>
            <a:r>
              <a:rPr lang="de-DE" dirty="0">
                <a:solidFill>
                  <a:prstClr val="black"/>
                </a:solidFill>
                <a:latin typeface="Calibri"/>
              </a:rPr>
              <a:t> Erinnerungen und Gedanken Affektbrücke</a:t>
            </a:r>
          </a:p>
        </p:txBody>
      </p:sp>
      <p:sp>
        <p:nvSpPr>
          <p:cNvPr id="8" name="Zierrahmen 7"/>
          <p:cNvSpPr/>
          <p:nvPr/>
        </p:nvSpPr>
        <p:spPr>
          <a:xfrm>
            <a:off x="2248979" y="4629691"/>
            <a:ext cx="3800400" cy="685800"/>
          </a:xfrm>
          <a:prstGeom prst="plaqu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latin typeface="Calibri"/>
              </a:rPr>
              <a:t>Aktueller Schmerz</a:t>
            </a:r>
          </a:p>
        </p:txBody>
      </p:sp>
      <p:sp>
        <p:nvSpPr>
          <p:cNvPr id="22" name="Rechteck: abgerundete Ecken 21">
            <a:extLst>
              <a:ext uri="{FF2B5EF4-FFF2-40B4-BE49-F238E27FC236}">
                <a16:creationId xmlns:a16="http://schemas.microsoft.com/office/drawing/2014/main" id="{6AE26A62-9AB9-7BB0-074F-4602473A6777}"/>
              </a:ext>
            </a:extLst>
          </p:cNvPr>
          <p:cNvSpPr/>
          <p:nvPr/>
        </p:nvSpPr>
        <p:spPr>
          <a:xfrm>
            <a:off x="1126276" y="2597109"/>
            <a:ext cx="6544775" cy="56519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Somatosensorisches Symptom      Disstress       Allgemeinbefinden    </a:t>
            </a:r>
          </a:p>
        </p:txBody>
      </p:sp>
      <p:sp>
        <p:nvSpPr>
          <p:cNvPr id="24" name="Rechteck: abgerundete Ecken 23">
            <a:extLst>
              <a:ext uri="{FF2B5EF4-FFF2-40B4-BE49-F238E27FC236}">
                <a16:creationId xmlns:a16="http://schemas.microsoft.com/office/drawing/2014/main" id="{92E0C5A5-5F12-1325-D3E2-CDF88D4AFE91}"/>
              </a:ext>
            </a:extLst>
          </p:cNvPr>
          <p:cNvSpPr/>
          <p:nvPr/>
        </p:nvSpPr>
        <p:spPr>
          <a:xfrm>
            <a:off x="457200" y="4018314"/>
            <a:ext cx="8140578" cy="56519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Erinnerungen           Schmerz         Gedanken  Aufrechterhaltung maladaptiver Muster </a:t>
            </a:r>
          </a:p>
        </p:txBody>
      </p:sp>
      <p:sp>
        <p:nvSpPr>
          <p:cNvPr id="25" name="Rechteck: abgerundete Ecken 24">
            <a:extLst>
              <a:ext uri="{FF2B5EF4-FFF2-40B4-BE49-F238E27FC236}">
                <a16:creationId xmlns:a16="http://schemas.microsoft.com/office/drawing/2014/main" id="{818C5C5E-6B1A-7F16-CDFF-5074150953FC}"/>
              </a:ext>
            </a:extLst>
          </p:cNvPr>
          <p:cNvSpPr/>
          <p:nvPr/>
        </p:nvSpPr>
        <p:spPr>
          <a:xfrm>
            <a:off x="1920173" y="5404151"/>
            <a:ext cx="4458013" cy="56519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Schmerzwahrnehmung      Copingstrategien    </a:t>
            </a:r>
          </a:p>
        </p:txBody>
      </p:sp>
      <p:sp>
        <p:nvSpPr>
          <p:cNvPr id="14" name="Pfeil: nach unten 13">
            <a:extLst>
              <a:ext uri="{FF2B5EF4-FFF2-40B4-BE49-F238E27FC236}">
                <a16:creationId xmlns:a16="http://schemas.microsoft.com/office/drawing/2014/main" id="{D8A08BEF-CC02-6E45-D290-6A95957A3F43}"/>
              </a:ext>
            </a:extLst>
          </p:cNvPr>
          <p:cNvSpPr/>
          <p:nvPr/>
        </p:nvSpPr>
        <p:spPr>
          <a:xfrm>
            <a:off x="4224857" y="2706582"/>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a:extLst>
              <a:ext uri="{FF2B5EF4-FFF2-40B4-BE49-F238E27FC236}">
                <a16:creationId xmlns:a16="http://schemas.microsoft.com/office/drawing/2014/main" id="{E6E7F4E9-9B0D-671F-B9E8-691AB970AB67}"/>
              </a:ext>
            </a:extLst>
          </p:cNvPr>
          <p:cNvSpPr/>
          <p:nvPr/>
        </p:nvSpPr>
        <p:spPr>
          <a:xfrm rot="16200000">
            <a:off x="2045012" y="4127788"/>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unten 15">
            <a:extLst>
              <a:ext uri="{FF2B5EF4-FFF2-40B4-BE49-F238E27FC236}">
                <a16:creationId xmlns:a16="http://schemas.microsoft.com/office/drawing/2014/main" id="{8F5D1C1B-0100-5FC2-BAD4-7CF58418549B}"/>
              </a:ext>
            </a:extLst>
          </p:cNvPr>
          <p:cNvSpPr/>
          <p:nvPr/>
        </p:nvSpPr>
        <p:spPr>
          <a:xfrm rot="10800000">
            <a:off x="3340153" y="4087228"/>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unten 16">
            <a:extLst>
              <a:ext uri="{FF2B5EF4-FFF2-40B4-BE49-F238E27FC236}">
                <a16:creationId xmlns:a16="http://schemas.microsoft.com/office/drawing/2014/main" id="{249A464D-8E4C-78D5-3A44-9DE4D8C9C8B2}"/>
              </a:ext>
            </a:extLst>
          </p:cNvPr>
          <p:cNvSpPr/>
          <p:nvPr/>
        </p:nvSpPr>
        <p:spPr>
          <a:xfrm>
            <a:off x="4311291" y="5519506"/>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unten 17">
            <a:extLst>
              <a:ext uri="{FF2B5EF4-FFF2-40B4-BE49-F238E27FC236}">
                <a16:creationId xmlns:a16="http://schemas.microsoft.com/office/drawing/2014/main" id="{B1738776-AFA8-8F61-082F-A22743C2E63E}"/>
              </a:ext>
            </a:extLst>
          </p:cNvPr>
          <p:cNvSpPr/>
          <p:nvPr/>
        </p:nvSpPr>
        <p:spPr>
          <a:xfrm rot="10800000">
            <a:off x="7438286" y="2694661"/>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unten 18">
            <a:extLst>
              <a:ext uri="{FF2B5EF4-FFF2-40B4-BE49-F238E27FC236}">
                <a16:creationId xmlns:a16="http://schemas.microsoft.com/office/drawing/2014/main" id="{0D19CE62-71DE-F423-2716-B44C8882AAD1}"/>
              </a:ext>
            </a:extLst>
          </p:cNvPr>
          <p:cNvSpPr/>
          <p:nvPr/>
        </p:nvSpPr>
        <p:spPr>
          <a:xfrm>
            <a:off x="5364009" y="2706582"/>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a:extLst>
              <a:ext uri="{FF2B5EF4-FFF2-40B4-BE49-F238E27FC236}">
                <a16:creationId xmlns:a16="http://schemas.microsoft.com/office/drawing/2014/main" id="{8AAAB409-1CBF-8BD8-244E-A172E80C637B}"/>
              </a:ext>
            </a:extLst>
          </p:cNvPr>
          <p:cNvSpPr/>
          <p:nvPr/>
        </p:nvSpPr>
        <p:spPr>
          <a:xfrm rot="10800000">
            <a:off x="6148487" y="5513311"/>
            <a:ext cx="229698" cy="3462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52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2" grpId="0" animBg="1"/>
      <p:bldP spid="24" grpId="0" animBg="1"/>
      <p:bldP spid="25" grpId="0" animBg="1"/>
      <p:bldP spid="14" grpId="0" animBg="1"/>
      <p:bldP spid="15" grpId="0" animBg="1"/>
      <p:bldP spid="16" grpId="0" animBg="1"/>
      <p:bldP spid="17" grpId="0" animBg="1"/>
      <p:bldP spid="18"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FCEF9-A288-F584-DB9F-73E91CB84A60}"/>
              </a:ext>
            </a:extLst>
          </p:cNvPr>
          <p:cNvSpPr>
            <a:spLocks noGrp="1"/>
          </p:cNvSpPr>
          <p:nvPr>
            <p:ph type="title"/>
          </p:nvPr>
        </p:nvSpPr>
        <p:spPr/>
        <p:txBody>
          <a:bodyPr/>
          <a:lstStyle/>
          <a:p>
            <a:r>
              <a:rPr lang="de-DE" dirty="0">
                <a:solidFill>
                  <a:schemeClr val="accent4">
                    <a:lumMod val="75000"/>
                  </a:schemeClr>
                </a:solidFill>
              </a:rPr>
              <a:t>Kognitionen</a:t>
            </a:r>
          </a:p>
        </p:txBody>
      </p:sp>
      <p:sp>
        <p:nvSpPr>
          <p:cNvPr id="4" name="Fußzeilenplatzhalter 3">
            <a:extLst>
              <a:ext uri="{FF2B5EF4-FFF2-40B4-BE49-F238E27FC236}">
                <a16:creationId xmlns:a16="http://schemas.microsoft.com/office/drawing/2014/main" id="{0F4E02FF-A7C6-0386-5357-916F62A8C4F0}"/>
              </a:ext>
            </a:extLst>
          </p:cNvPr>
          <p:cNvSpPr>
            <a:spLocks noGrp="1"/>
          </p:cNvSpPr>
          <p:nvPr>
            <p:ph type="ftr" sz="quarter" idx="11"/>
          </p:nvPr>
        </p:nvSpPr>
        <p:spPr/>
        <p:txBody>
          <a:bodyPr/>
          <a:lstStyle/>
          <a:p>
            <a:r>
              <a:rPr lang="de-DE"/>
              <a:t>EMDR Trainer Cooperation</a:t>
            </a:r>
          </a:p>
        </p:txBody>
      </p:sp>
      <p:sp>
        <p:nvSpPr>
          <p:cNvPr id="5" name="Rechteck: abgerundete Ecken 4">
            <a:extLst>
              <a:ext uri="{FF2B5EF4-FFF2-40B4-BE49-F238E27FC236}">
                <a16:creationId xmlns:a16="http://schemas.microsoft.com/office/drawing/2014/main" id="{1B0CFFE8-00A1-D9A6-6571-12CFE83D26D0}"/>
              </a:ext>
            </a:extLst>
          </p:cNvPr>
          <p:cNvSpPr/>
          <p:nvPr/>
        </p:nvSpPr>
        <p:spPr>
          <a:xfrm>
            <a:off x="2121145" y="2370626"/>
            <a:ext cx="4332410" cy="685800"/>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100" dirty="0"/>
              <a:t>Selbstwert</a:t>
            </a:r>
          </a:p>
        </p:txBody>
      </p:sp>
      <p:sp>
        <p:nvSpPr>
          <p:cNvPr id="7" name="Rechteck: abgerundete Ecken 6">
            <a:extLst>
              <a:ext uri="{FF2B5EF4-FFF2-40B4-BE49-F238E27FC236}">
                <a16:creationId xmlns:a16="http://schemas.microsoft.com/office/drawing/2014/main" id="{90282075-A060-B0C2-7F74-36CD6AD0E25E}"/>
              </a:ext>
            </a:extLst>
          </p:cNvPr>
          <p:cNvSpPr/>
          <p:nvPr/>
        </p:nvSpPr>
        <p:spPr>
          <a:xfrm>
            <a:off x="2121145" y="3230074"/>
            <a:ext cx="4332410" cy="6858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de-DE" sz="2100" dirty="0"/>
              <a:t>Versorgung und Unabhängigkeit</a:t>
            </a:r>
          </a:p>
        </p:txBody>
      </p:sp>
      <p:sp>
        <p:nvSpPr>
          <p:cNvPr id="8" name="Rechteck: abgerundete Ecken 7">
            <a:extLst>
              <a:ext uri="{FF2B5EF4-FFF2-40B4-BE49-F238E27FC236}">
                <a16:creationId xmlns:a16="http://schemas.microsoft.com/office/drawing/2014/main" id="{FF076417-2744-CD45-952E-78FFE8D07AB9}"/>
              </a:ext>
            </a:extLst>
          </p:cNvPr>
          <p:cNvSpPr/>
          <p:nvPr/>
        </p:nvSpPr>
        <p:spPr>
          <a:xfrm>
            <a:off x="2121145" y="4165357"/>
            <a:ext cx="4332410" cy="685800"/>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100" dirty="0"/>
              <a:t>Kontrolle und Selbstwirksamkeit</a:t>
            </a:r>
          </a:p>
        </p:txBody>
      </p:sp>
      <p:sp>
        <p:nvSpPr>
          <p:cNvPr id="11" name="Rechteck: abgerundete Ecken 10">
            <a:extLst>
              <a:ext uri="{FF2B5EF4-FFF2-40B4-BE49-F238E27FC236}">
                <a16:creationId xmlns:a16="http://schemas.microsoft.com/office/drawing/2014/main" id="{D1C90999-5809-AB12-A928-A8FC164C74DA}"/>
              </a:ext>
            </a:extLst>
          </p:cNvPr>
          <p:cNvSpPr/>
          <p:nvPr/>
        </p:nvSpPr>
        <p:spPr>
          <a:xfrm>
            <a:off x="2121145" y="5008319"/>
            <a:ext cx="4332410" cy="685800"/>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100" dirty="0"/>
              <a:t>Schuld und Verantwortung</a:t>
            </a:r>
          </a:p>
        </p:txBody>
      </p:sp>
      <p:sp>
        <p:nvSpPr>
          <p:cNvPr id="12" name="Textfeld 11">
            <a:extLst>
              <a:ext uri="{FF2B5EF4-FFF2-40B4-BE49-F238E27FC236}">
                <a16:creationId xmlns:a16="http://schemas.microsoft.com/office/drawing/2014/main" id="{896908D3-7971-8C6E-6956-913402C3A0CE}"/>
              </a:ext>
            </a:extLst>
          </p:cNvPr>
          <p:cNvSpPr txBox="1"/>
          <p:nvPr/>
        </p:nvSpPr>
        <p:spPr>
          <a:xfrm>
            <a:off x="7329487" y="5624513"/>
            <a:ext cx="1322144" cy="646331"/>
          </a:xfrm>
          <a:prstGeom prst="rect">
            <a:avLst/>
          </a:prstGeom>
          <a:noFill/>
        </p:spPr>
        <p:txBody>
          <a:bodyPr wrap="square" rtlCol="0">
            <a:spAutoFit/>
          </a:bodyPr>
          <a:lstStyle/>
          <a:p>
            <a:r>
              <a:rPr lang="de-DE" dirty="0" err="1"/>
              <a:t>Tesarz</a:t>
            </a:r>
            <a:r>
              <a:rPr lang="de-DE" dirty="0"/>
              <a:t> 2015</a:t>
            </a:r>
          </a:p>
        </p:txBody>
      </p:sp>
    </p:spTree>
    <p:extLst>
      <p:ext uri="{BB962C8B-B14F-4D97-AF65-F5344CB8AC3E}">
        <p14:creationId xmlns:p14="http://schemas.microsoft.com/office/powerpoint/2010/main" val="158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solidFill>
                  <a:schemeClr val="accent4">
                    <a:lumMod val="75000"/>
                  </a:schemeClr>
                </a:solidFill>
              </a:rPr>
              <a:t>Visualisierung des Schmerzes beim EMDR</a:t>
            </a:r>
          </a:p>
        </p:txBody>
      </p:sp>
      <p:sp>
        <p:nvSpPr>
          <p:cNvPr id="3" name="Inhaltsplatzhalter 2"/>
          <p:cNvSpPr>
            <a:spLocks noGrp="1"/>
          </p:cNvSpPr>
          <p:nvPr>
            <p:ph idx="1"/>
          </p:nvPr>
        </p:nvSpPr>
        <p:spPr>
          <a:xfrm>
            <a:off x="1763688" y="1808820"/>
            <a:ext cx="5640705" cy="3852513"/>
          </a:xfrm>
        </p:spPr>
        <p:txBody>
          <a:bodyPr>
            <a:normAutofit fontScale="92500" lnSpcReduction="10000"/>
          </a:bodyPr>
          <a:lstStyle/>
          <a:p>
            <a:r>
              <a:rPr lang="de-DE" sz="1800" b="1" dirty="0"/>
              <a:t>Phase 3 Basisprotokoll für gegenwärtigen Schmerz</a:t>
            </a:r>
            <a:r>
              <a:rPr lang="de-DE" sz="1800" dirty="0"/>
              <a:t>: </a:t>
            </a:r>
            <a:endParaRPr lang="de-DE" dirty="0"/>
          </a:p>
          <a:p>
            <a:r>
              <a:rPr lang="de-DE" sz="1800" dirty="0"/>
              <a:t>Imaginieren Sie den Schmerz: Farbe, Form, Konsistenz, Bewegung, Temperatur, etc.</a:t>
            </a:r>
          </a:p>
          <a:p>
            <a:r>
              <a:rPr lang="de-DE" sz="1800" dirty="0"/>
              <a:t>NK: Was sagt der Schmerz über Sie aus?</a:t>
            </a:r>
          </a:p>
          <a:p>
            <a:r>
              <a:rPr lang="de-DE" sz="1800" dirty="0"/>
              <a:t>Was denken Sie über sich selbst, wenn Sie diese Schmerzen haben?</a:t>
            </a:r>
          </a:p>
          <a:p>
            <a:r>
              <a:rPr lang="de-DE" sz="1800" dirty="0"/>
              <a:t>PK: " Wie würden Sie gerne über sich selbst denken, wenn Sie an den Schmerz denken?"</a:t>
            </a:r>
          </a:p>
          <a:p>
            <a:r>
              <a:rPr lang="de-DE" sz="1800" dirty="0" err="1"/>
              <a:t>VoC</a:t>
            </a:r>
            <a:endParaRPr lang="de-DE" sz="1800" dirty="0"/>
          </a:p>
          <a:p>
            <a:r>
              <a:rPr lang="de-DE" sz="1800" dirty="0"/>
              <a:t>Emotion</a:t>
            </a:r>
          </a:p>
          <a:p>
            <a:r>
              <a:rPr lang="de-DE" sz="1800" dirty="0"/>
              <a:t>SUD z.B. Schmerzskala (Subjektive Schmerzstufe)</a:t>
            </a:r>
          </a:p>
          <a:p>
            <a:r>
              <a:rPr lang="de-DE" sz="1800"/>
              <a:t>Körperempfindung</a:t>
            </a:r>
            <a:endParaRPr lang="de-DE" sz="1800" dirty="0"/>
          </a:p>
          <a:p>
            <a:endParaRPr lang="de-DE" sz="1800" dirty="0"/>
          </a:p>
          <a:p>
            <a:endParaRPr lang="de-DE" sz="1800" dirty="0"/>
          </a:p>
        </p:txBody>
      </p:sp>
      <p:sp>
        <p:nvSpPr>
          <p:cNvPr id="4" name="Fußzeilenplatzhalter 3"/>
          <p:cNvSpPr>
            <a:spLocks noGrp="1"/>
          </p:cNvSpPr>
          <p:nvPr>
            <p:ph type="ftr" sz="quarter" idx="11"/>
          </p:nvPr>
        </p:nvSpPr>
        <p:spPr/>
        <p:txBody>
          <a:bodyPr/>
          <a:lstStyle/>
          <a:p>
            <a:r>
              <a:rPr lang="en-US">
                <a:solidFill>
                  <a:prstClr val="black"/>
                </a:solidFill>
                <a:latin typeface="Calibri"/>
              </a:rPr>
              <a:t>EMDR Trainer Cooperation</a:t>
            </a:r>
            <a:endParaRPr lang="de-DE">
              <a:solidFill>
                <a:prstClr val="black"/>
              </a:solidFill>
              <a:latin typeface="Calibri"/>
            </a:endParaRPr>
          </a:p>
        </p:txBody>
      </p:sp>
    </p:spTree>
    <p:extLst>
      <p:ext uri="{BB962C8B-B14F-4D97-AF65-F5344CB8AC3E}">
        <p14:creationId xmlns:p14="http://schemas.microsoft.com/office/powerpoint/2010/main" val="4175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4">
                    <a:lumMod val="75000"/>
                  </a:schemeClr>
                </a:solidFill>
              </a:rPr>
              <a:t>Alternative EMDR basierte Ansätze</a:t>
            </a:r>
          </a:p>
        </p:txBody>
      </p:sp>
      <p:sp>
        <p:nvSpPr>
          <p:cNvPr id="3" name="Inhaltsplatzhalter 2"/>
          <p:cNvSpPr>
            <a:spLocks noGrp="1"/>
          </p:cNvSpPr>
          <p:nvPr>
            <p:ph idx="1"/>
          </p:nvPr>
        </p:nvSpPr>
        <p:spPr/>
        <p:txBody>
          <a:bodyPr>
            <a:normAutofit/>
          </a:bodyPr>
          <a:lstStyle/>
          <a:p>
            <a:r>
              <a:rPr lang="de-DE" sz="2700" dirty="0"/>
              <a:t>Anstatt den Schmerz zu beschreiben, ist es möglich, ihn zu zeichnen.</a:t>
            </a:r>
          </a:p>
          <a:p>
            <a:endParaRPr lang="de-DE" sz="2700" dirty="0"/>
          </a:p>
          <a:p>
            <a:r>
              <a:rPr lang="de-DE" sz="2700" dirty="0"/>
              <a:t>Integrative Group Treatment Protocol (IGPT)</a:t>
            </a:r>
          </a:p>
          <a:p>
            <a:endParaRPr lang="de-DE" sz="2700" dirty="0"/>
          </a:p>
          <a:p>
            <a:r>
              <a:rPr lang="de-DE" sz="2700" dirty="0"/>
              <a:t>Flash-Technik</a:t>
            </a:r>
          </a:p>
        </p:txBody>
      </p:sp>
      <p:sp>
        <p:nvSpPr>
          <p:cNvPr id="4" name="Fußzeilenplatzhalter 3"/>
          <p:cNvSpPr>
            <a:spLocks noGrp="1"/>
          </p:cNvSpPr>
          <p:nvPr>
            <p:ph type="ftr" sz="quarter" idx="11"/>
          </p:nvPr>
        </p:nvSpPr>
        <p:spPr/>
        <p:txBody>
          <a:bodyPr/>
          <a:lstStyle/>
          <a:p>
            <a:r>
              <a:rPr lang="sv-SE">
                <a:solidFill>
                  <a:prstClr val="black"/>
                </a:solidFill>
                <a:latin typeface="Calibri"/>
              </a:rPr>
              <a:t>EMDR Trainer Cooperation</a:t>
            </a:r>
            <a:endParaRPr lang="de-DE">
              <a:solidFill>
                <a:prstClr val="black"/>
              </a:solidFill>
              <a:latin typeface="Calibri"/>
            </a:endParaRPr>
          </a:p>
        </p:txBody>
      </p:sp>
    </p:spTree>
    <p:extLst>
      <p:ext uri="{BB962C8B-B14F-4D97-AF65-F5344CB8AC3E}">
        <p14:creationId xmlns:p14="http://schemas.microsoft.com/office/powerpoint/2010/main" val="16793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5868C-CB34-E0D0-E281-EB4050512661}"/>
              </a:ext>
            </a:extLst>
          </p:cNvPr>
          <p:cNvSpPr>
            <a:spLocks noGrp="1"/>
          </p:cNvSpPr>
          <p:nvPr>
            <p:ph type="title"/>
          </p:nvPr>
        </p:nvSpPr>
        <p:spPr/>
        <p:txBody>
          <a:bodyPr/>
          <a:lstStyle/>
          <a:p>
            <a:r>
              <a:rPr lang="de-DE" dirty="0">
                <a:solidFill>
                  <a:schemeClr val="accent3">
                    <a:lumMod val="75000"/>
                  </a:schemeClr>
                </a:solidFill>
              </a:rPr>
              <a:t>Zusammenfassung</a:t>
            </a:r>
          </a:p>
        </p:txBody>
      </p:sp>
      <p:sp>
        <p:nvSpPr>
          <p:cNvPr id="3" name="Inhaltsplatzhalter 2">
            <a:extLst>
              <a:ext uri="{FF2B5EF4-FFF2-40B4-BE49-F238E27FC236}">
                <a16:creationId xmlns:a16="http://schemas.microsoft.com/office/drawing/2014/main" id="{55FB7F1A-C43E-CE1A-B12D-E6AA16497227}"/>
              </a:ext>
            </a:extLst>
          </p:cNvPr>
          <p:cNvSpPr>
            <a:spLocks noGrp="1"/>
          </p:cNvSpPr>
          <p:nvPr>
            <p:ph idx="1"/>
          </p:nvPr>
        </p:nvSpPr>
        <p:spPr/>
        <p:txBody>
          <a:bodyPr/>
          <a:lstStyle/>
          <a:p>
            <a:r>
              <a:rPr lang="de-DE" dirty="0"/>
              <a:t>EMDR, ein transdiagnostischer psychotherapeutischer Ansatz, hat sich auch in der Schmerztherapie bewährt</a:t>
            </a:r>
          </a:p>
          <a:p>
            <a:r>
              <a:rPr lang="de-DE" dirty="0"/>
              <a:t>Modifikationen im 8-phasigen Behandlungskonzept können sinnvoll sein</a:t>
            </a:r>
          </a:p>
          <a:p>
            <a:r>
              <a:rPr lang="de-DE" dirty="0"/>
              <a:t>Aber nicht alle PatientInnen werden profitieren</a:t>
            </a:r>
          </a:p>
          <a:p>
            <a:endParaRPr lang="de-DE" dirty="0"/>
          </a:p>
        </p:txBody>
      </p:sp>
      <p:sp>
        <p:nvSpPr>
          <p:cNvPr id="4" name="Fußzeilenplatzhalter 3">
            <a:extLst>
              <a:ext uri="{FF2B5EF4-FFF2-40B4-BE49-F238E27FC236}">
                <a16:creationId xmlns:a16="http://schemas.microsoft.com/office/drawing/2014/main" id="{B47F904F-B513-B3D8-4E1B-BF29E8E1AD73}"/>
              </a:ext>
            </a:extLst>
          </p:cNvPr>
          <p:cNvSpPr>
            <a:spLocks noGrp="1"/>
          </p:cNvSpPr>
          <p:nvPr>
            <p:ph type="ftr" sz="quarter" idx="11"/>
          </p:nvPr>
        </p:nvSpPr>
        <p:spPr/>
        <p:txBody>
          <a:bodyPr/>
          <a:lstStyle/>
          <a:p>
            <a:r>
              <a:rPr lang="de-DE"/>
              <a:t>EMDR Trainer Cooperation</a:t>
            </a:r>
          </a:p>
        </p:txBody>
      </p:sp>
    </p:spTree>
    <p:extLst>
      <p:ext uri="{BB962C8B-B14F-4D97-AF65-F5344CB8AC3E}">
        <p14:creationId xmlns:p14="http://schemas.microsoft.com/office/powerpoint/2010/main" val="148113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Tiger komprimer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867967"/>
            <a:ext cx="6858000" cy="5144690"/>
          </a:xfrm>
        </p:spPr>
      </p:pic>
      <p:sp>
        <p:nvSpPr>
          <p:cNvPr id="359427" name="Text Box 3"/>
          <p:cNvSpPr txBox="1">
            <a:spLocks noChangeArrowheads="1"/>
          </p:cNvSpPr>
          <p:nvPr/>
        </p:nvSpPr>
        <p:spPr bwMode="auto">
          <a:xfrm>
            <a:off x="1547812" y="1376363"/>
            <a:ext cx="480655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sz="33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a typeface="ＭＳ Ｐゴシック" pitchFamily="-128" charset="-128"/>
              </a:rPr>
              <a:t>Vielen Dank für die Aufmerksamkeit</a:t>
            </a:r>
          </a:p>
        </p:txBody>
      </p:sp>
      <p:sp>
        <p:nvSpPr>
          <p:cNvPr id="2" name="Fußzeilenplatzhalter 1">
            <a:extLst>
              <a:ext uri="{FF2B5EF4-FFF2-40B4-BE49-F238E27FC236}">
                <a16:creationId xmlns:a16="http://schemas.microsoft.com/office/drawing/2014/main" id="{62726920-B0D7-4D04-9207-5232979E18AA}"/>
              </a:ext>
            </a:extLst>
          </p:cNvPr>
          <p:cNvSpPr>
            <a:spLocks noGrp="1"/>
          </p:cNvSpPr>
          <p:nvPr>
            <p:ph type="ftr" sz="quarter" idx="11"/>
          </p:nvPr>
        </p:nvSpPr>
        <p:spPr/>
        <p:txBody>
          <a:bodyPr/>
          <a:lstStyle/>
          <a:p>
            <a:pPr>
              <a:defRPr/>
            </a:pPr>
            <a:r>
              <a:rPr lang="de-DE"/>
              <a:t>EMDR Trainer Cooperation</a:t>
            </a:r>
          </a:p>
        </p:txBody>
      </p:sp>
    </p:spTree>
    <p:extLst>
      <p:ext uri="{BB962C8B-B14F-4D97-AF65-F5344CB8AC3E}">
        <p14:creationId xmlns:p14="http://schemas.microsoft.com/office/powerpoint/2010/main" val="50110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19"/>
          <p:cNvPicPr>
            <a:picLocks noChangeAspect="1"/>
          </p:cNvPicPr>
          <p:nvPr/>
        </p:nvPicPr>
        <p:blipFill>
          <a:blip r:embed="rId2"/>
          <a:stretch>
            <a:fillRect/>
          </a:stretch>
        </p:blipFill>
        <p:spPr>
          <a:xfrm>
            <a:off x="6764436" y="404664"/>
            <a:ext cx="1984028" cy="397943"/>
          </a:xfrm>
          <a:prstGeom prst="rect">
            <a:avLst/>
          </a:prstGeom>
        </p:spPr>
      </p:pic>
      <p:sp>
        <p:nvSpPr>
          <p:cNvPr id="15" name="Inhaltsplatzhalter 10"/>
          <p:cNvSpPr txBox="1">
            <a:spLocks/>
          </p:cNvSpPr>
          <p:nvPr/>
        </p:nvSpPr>
        <p:spPr>
          <a:xfrm>
            <a:off x="540000" y="1340768"/>
            <a:ext cx="8532440" cy="648072"/>
          </a:xfrm>
          <a:prstGeom prst="rect">
            <a:avLst/>
          </a:prstGeom>
          <a:solidFill>
            <a:schemeClr val="bg1">
              <a:alpha val="85000"/>
            </a:schemeClr>
          </a:solidFill>
        </p:spPr>
        <p:txBody>
          <a:bodyPr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Fachtag Gezeiten Haus Bonn 2023</a:t>
            </a:r>
          </a:p>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lang="de-DE" sz="1600" b="1" dirty="0">
                <a:solidFill>
                  <a:srgbClr val="7F7F7F"/>
                </a:solidFill>
                <a:latin typeface="Lato Light"/>
                <a:cs typeface="Lato Light"/>
              </a:rPr>
              <a:t>Depressionen 2022: Neue Herausforderungen – neue Wege</a:t>
            </a:r>
            <a:endParaRPr kumimoji="0" lang="de-DE" sz="1600" b="1" i="0" u="none" strike="noStrike" kern="1200" cap="none" spc="0" normalizeH="0" baseline="0" noProof="0" dirty="0">
              <a:ln>
                <a:noFill/>
              </a:ln>
              <a:solidFill>
                <a:srgbClr val="7F7F7F"/>
              </a:solidFill>
              <a:effectLst/>
              <a:uLnTx/>
              <a:uFillTx/>
              <a:latin typeface="Lato Light"/>
              <a:ea typeface="+mn-ea"/>
              <a:cs typeface="Lato Light"/>
            </a:endParaRPr>
          </a:p>
        </p:txBody>
      </p:sp>
      <p:pic>
        <p:nvPicPr>
          <p:cNvPr id="4" name="Grafik 3" descr="Ein Bild, das Text, Cartoon, Screenshot, Darstellung enthält.&#10;&#10;Automatisch generierte Beschreibung">
            <a:extLst>
              <a:ext uri="{FF2B5EF4-FFF2-40B4-BE49-F238E27FC236}">
                <a16:creationId xmlns:a16="http://schemas.microsoft.com/office/drawing/2014/main" id="{59D05C8C-2B4F-13A6-5645-FD5248EB8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15026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idx="4294967295"/>
          </p:nvPr>
        </p:nvSpPr>
        <p:spPr>
          <a:xfrm>
            <a:off x="66402" y="351607"/>
            <a:ext cx="7690048" cy="504056"/>
          </a:xfrm>
          <a:prstGeom prst="rect">
            <a:avLst/>
          </a:prstGeom>
        </p:spPr>
        <p:txBody>
          <a:bodyPr lIns="0" tIns="0" bIns="0" anchor="b" anchorCtr="0">
            <a:normAutofit/>
          </a:bodyPr>
          <a:lstStyle/>
          <a:p>
            <a:pPr algn="l"/>
            <a:r>
              <a:rPr lang="de-DE" sz="2400" b="1" dirty="0">
                <a:solidFill>
                  <a:srgbClr val="B61E22"/>
                </a:solidFill>
                <a:latin typeface="Lato Light"/>
                <a:cs typeface="Lato Light"/>
              </a:rPr>
              <a:t>Fachtag Gezeiten Haus Bonn 2023</a:t>
            </a:r>
          </a:p>
        </p:txBody>
      </p:sp>
      <p:pic>
        <p:nvPicPr>
          <p:cNvPr id="20" name="Bild 19"/>
          <p:cNvPicPr>
            <a:picLocks noChangeAspect="1"/>
          </p:cNvPicPr>
          <p:nvPr/>
        </p:nvPicPr>
        <p:blipFill>
          <a:blip r:embed="rId2"/>
          <a:stretch>
            <a:fillRect/>
          </a:stretch>
        </p:blipFill>
        <p:spPr>
          <a:xfrm>
            <a:off x="6764436" y="404664"/>
            <a:ext cx="1984028" cy="397943"/>
          </a:xfrm>
          <a:prstGeom prst="rect">
            <a:avLst/>
          </a:prstGeom>
        </p:spPr>
      </p:pic>
      <p:pic>
        <p:nvPicPr>
          <p:cNvPr id="7" name="Grafik 6" descr="Ein Bild, das Clipart, Cartoon, Animation, Grafikdesign enthält.&#10;&#10;Automatisch generierte Beschreibung">
            <a:extLst>
              <a:ext uri="{FF2B5EF4-FFF2-40B4-BE49-F238E27FC236}">
                <a16:creationId xmlns:a16="http://schemas.microsoft.com/office/drawing/2014/main" id="{EF7B1492-AC73-8609-A07E-06D42B63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968"/>
            <a:ext cx="9144000" cy="4783455"/>
          </a:xfrm>
          <a:prstGeom prst="rect">
            <a:avLst/>
          </a:prstGeom>
        </p:spPr>
      </p:pic>
      <p:sp>
        <p:nvSpPr>
          <p:cNvPr id="9" name="Inhaltsplatzhalter 10">
            <a:extLst>
              <a:ext uri="{FF2B5EF4-FFF2-40B4-BE49-F238E27FC236}">
                <a16:creationId xmlns:a16="http://schemas.microsoft.com/office/drawing/2014/main" id="{F15D8233-50EE-E72F-8F2E-AA5EE1980A34}"/>
              </a:ext>
            </a:extLst>
          </p:cNvPr>
          <p:cNvSpPr txBox="1">
            <a:spLocks/>
          </p:cNvSpPr>
          <p:nvPr/>
        </p:nvSpPr>
        <p:spPr>
          <a:xfrm>
            <a:off x="323528" y="5739068"/>
            <a:ext cx="9077598" cy="2016224"/>
          </a:xfrm>
          <a:prstGeom prst="rect">
            <a:avLst/>
          </a:prstGeom>
        </p:spPr>
        <p:txBody>
          <a:bodyPr lIns="0" bIns="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de-DE" sz="1600" b="1" i="0" u="none" strike="noStrike" kern="1200" cap="none" spc="0" normalizeH="0" baseline="0" noProof="0" dirty="0">
                <a:ln>
                  <a:noFill/>
                </a:ln>
                <a:solidFill>
                  <a:srgbClr val="7F7F7F"/>
                </a:solidFill>
                <a:effectLst/>
                <a:uLnTx/>
                <a:uFillTx/>
                <a:latin typeface="Lato Light" panose="020F0302020204030203" pitchFamily="34" charset="0"/>
                <a:ea typeface="+mn-ea"/>
                <a:cs typeface="Lato Light"/>
              </a:rPr>
              <a:t>PD Dr. med. Michael Langenbach</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Like a sich </a:t>
            </a:r>
            <a:r>
              <a:rPr kumimoji="0" lang="de-DE" sz="2000" b="1" i="0" u="none" strike="noStrike" kern="1200" cap="none" spc="0" normalizeH="0" baseline="0" noProof="0" dirty="0" err="1">
                <a:ln>
                  <a:noFill/>
                </a:ln>
                <a:solidFill>
                  <a:srgbClr val="BE1D33"/>
                </a:solidFill>
                <a:effectLst/>
                <a:uLnTx/>
                <a:uFillTx/>
                <a:latin typeface="Lato Light"/>
                <a:ea typeface="+mn-ea"/>
                <a:cs typeface="Lato Light"/>
              </a:rPr>
              <a:t>eagle</a:t>
            </a: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 – </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neues in der ICD-11 zu den somatoformen Störungen</a:t>
            </a:r>
            <a:endParaRPr kumimoji="0" lang="de-DE" sz="1800" b="1" i="0" u="none" strike="noStrike" kern="1200" cap="none" spc="0" normalizeH="0" baseline="0" noProof="0" dirty="0">
              <a:ln>
                <a:noFill/>
              </a:ln>
              <a:solidFill>
                <a:srgbClr val="B61E22"/>
              </a:solidFill>
              <a:effectLst/>
              <a:uLnTx/>
              <a:uFillTx/>
              <a:latin typeface="Lato Light"/>
              <a:ea typeface="+mn-ea"/>
              <a:cs typeface="Lato Light"/>
            </a:endParaRPr>
          </a:p>
        </p:txBody>
      </p:sp>
    </p:spTree>
    <p:extLst>
      <p:ext uri="{BB962C8B-B14F-4D97-AF65-F5344CB8AC3E}">
        <p14:creationId xmlns:p14="http://schemas.microsoft.com/office/powerpoint/2010/main" val="24434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idx="4294967295"/>
          </p:nvPr>
        </p:nvSpPr>
        <p:spPr>
          <a:xfrm>
            <a:off x="66402" y="351607"/>
            <a:ext cx="7690048" cy="504056"/>
          </a:xfrm>
          <a:prstGeom prst="rect">
            <a:avLst/>
          </a:prstGeom>
        </p:spPr>
        <p:txBody>
          <a:bodyPr lIns="0" tIns="0" bIns="0" anchor="b" anchorCtr="0">
            <a:normAutofit/>
          </a:bodyPr>
          <a:lstStyle/>
          <a:p>
            <a:pPr algn="l"/>
            <a:r>
              <a:rPr lang="de-DE" sz="2400" b="1" dirty="0">
                <a:solidFill>
                  <a:srgbClr val="B61E22"/>
                </a:solidFill>
                <a:latin typeface="Lato Light"/>
                <a:cs typeface="Lato Light"/>
              </a:rPr>
              <a:t>Fachtag Gezeiten Haus Bonn 2023</a:t>
            </a:r>
          </a:p>
        </p:txBody>
      </p:sp>
      <p:pic>
        <p:nvPicPr>
          <p:cNvPr id="20" name="Bild 19"/>
          <p:cNvPicPr>
            <a:picLocks noChangeAspect="1"/>
          </p:cNvPicPr>
          <p:nvPr/>
        </p:nvPicPr>
        <p:blipFill>
          <a:blip r:embed="rId2"/>
          <a:stretch>
            <a:fillRect/>
          </a:stretch>
        </p:blipFill>
        <p:spPr>
          <a:xfrm>
            <a:off x="6764436" y="404664"/>
            <a:ext cx="1984028" cy="397943"/>
          </a:xfrm>
          <a:prstGeom prst="rect">
            <a:avLst/>
          </a:prstGeom>
        </p:spPr>
      </p:pic>
      <p:pic>
        <p:nvPicPr>
          <p:cNvPr id="7" name="Grafik 6" descr="Ein Bild, das Clipart, Cartoon, Animation, Grafikdesign enthält.&#10;&#10;Automatisch generierte Beschreibung">
            <a:extLst>
              <a:ext uri="{FF2B5EF4-FFF2-40B4-BE49-F238E27FC236}">
                <a16:creationId xmlns:a16="http://schemas.microsoft.com/office/drawing/2014/main" id="{EF7B1492-AC73-8609-A07E-06D42B63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968"/>
            <a:ext cx="9144000" cy="4783455"/>
          </a:xfrm>
          <a:prstGeom prst="rect">
            <a:avLst/>
          </a:prstGeom>
        </p:spPr>
      </p:pic>
      <p:sp>
        <p:nvSpPr>
          <p:cNvPr id="9" name="Inhaltsplatzhalter 10">
            <a:extLst>
              <a:ext uri="{FF2B5EF4-FFF2-40B4-BE49-F238E27FC236}">
                <a16:creationId xmlns:a16="http://schemas.microsoft.com/office/drawing/2014/main" id="{F15D8233-50EE-E72F-8F2E-AA5EE1980A34}"/>
              </a:ext>
            </a:extLst>
          </p:cNvPr>
          <p:cNvSpPr txBox="1">
            <a:spLocks/>
          </p:cNvSpPr>
          <p:nvPr/>
        </p:nvSpPr>
        <p:spPr>
          <a:xfrm>
            <a:off x="323528" y="5739068"/>
            <a:ext cx="9077598" cy="2016224"/>
          </a:xfrm>
          <a:prstGeom prst="rect">
            <a:avLst/>
          </a:prstGeom>
        </p:spPr>
        <p:txBody>
          <a:bodyPr lIns="0" bIns="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Font typeface="Arial" panose="020B0604020202020204" pitchFamily="34" charset="0"/>
              <a:buNone/>
            </a:pPr>
            <a:r>
              <a:rPr lang="de-DE" sz="1600" b="1">
                <a:solidFill>
                  <a:srgbClr val="7F7F7F"/>
                </a:solidFill>
                <a:latin typeface="Lato Light" panose="020F0302020204030203" pitchFamily="34" charset="0"/>
                <a:cs typeface="Lato Light"/>
              </a:rPr>
              <a:t>Peter Liebermann</a:t>
            </a:r>
          </a:p>
          <a:p>
            <a:pPr marL="0" indent="0">
              <a:lnSpc>
                <a:spcPts val="2400"/>
              </a:lnSpc>
              <a:spcBef>
                <a:spcPts val="0"/>
              </a:spcBef>
              <a:buFont typeface="Arial" panose="020B0604020202020204" pitchFamily="34" charset="0"/>
              <a:buNone/>
            </a:pPr>
            <a:r>
              <a:rPr lang="de-DE" sz="2000" b="1">
                <a:solidFill>
                  <a:srgbClr val="BE1D33"/>
                </a:solidFill>
                <a:latin typeface="Lato Light"/>
                <a:cs typeface="Lato Light"/>
              </a:rPr>
              <a:t>Körper, Schmerz und pathogene Erinnerungen – </a:t>
            </a:r>
          </a:p>
          <a:p>
            <a:pPr marL="0" indent="0">
              <a:lnSpc>
                <a:spcPts val="2400"/>
              </a:lnSpc>
              <a:spcBef>
                <a:spcPts val="0"/>
              </a:spcBef>
              <a:buFont typeface="Arial" panose="020B0604020202020204" pitchFamily="34" charset="0"/>
              <a:buNone/>
            </a:pPr>
            <a:r>
              <a:rPr lang="de-DE" sz="2000" b="1">
                <a:solidFill>
                  <a:srgbClr val="BE1D33"/>
                </a:solidFill>
                <a:latin typeface="Lato Light"/>
                <a:cs typeface="Lato Light"/>
              </a:rPr>
              <a:t>der therapeutische Nutzen von EMDR</a:t>
            </a:r>
            <a:endParaRPr lang="de-DE" sz="1800" b="1" dirty="0">
              <a:solidFill>
                <a:srgbClr val="B61E22"/>
              </a:solidFill>
              <a:latin typeface="Lato Light"/>
              <a:cs typeface="Lato Light"/>
            </a:endParaRPr>
          </a:p>
        </p:txBody>
      </p:sp>
    </p:spTree>
    <p:extLst>
      <p:ext uri="{BB962C8B-B14F-4D97-AF65-F5344CB8AC3E}">
        <p14:creationId xmlns:p14="http://schemas.microsoft.com/office/powerpoint/2010/main" val="296219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EBCFF3D7-86F0-B729-ACAA-EB42FCB1A9BA}"/>
              </a:ext>
            </a:extLst>
          </p:cNvPr>
          <p:cNvSpPr>
            <a:spLocks noGrp="1" noChangeArrowheads="1"/>
          </p:cNvSpPr>
          <p:nvPr>
            <p:ph type="ctrTitle"/>
          </p:nvPr>
        </p:nvSpPr>
        <p:spPr>
          <a:xfrm>
            <a:off x="628649" y="1174819"/>
            <a:ext cx="3620096" cy="2858363"/>
          </a:xfrm>
        </p:spPr>
        <p:txBody>
          <a:bodyPr>
            <a:normAutofit/>
          </a:bodyPr>
          <a:lstStyle/>
          <a:p>
            <a:pPr algn="l">
              <a:lnSpc>
                <a:spcPct val="90000"/>
              </a:lnSpc>
            </a:pPr>
            <a:r>
              <a:rPr lang="de-DE" altLang="de-DE" sz="3000" dirty="0">
                <a:solidFill>
                  <a:schemeClr val="bg1"/>
                </a:solidFill>
              </a:rPr>
              <a:t>„Like a sick </a:t>
            </a:r>
            <a:r>
              <a:rPr lang="de-DE" altLang="de-DE" sz="3000" dirty="0" err="1">
                <a:solidFill>
                  <a:schemeClr val="bg1"/>
                </a:solidFill>
              </a:rPr>
              <a:t>eagle</a:t>
            </a:r>
            <a:r>
              <a:rPr lang="de-DE" altLang="de-DE" sz="3000" dirty="0">
                <a:solidFill>
                  <a:schemeClr val="bg1"/>
                </a:solidFill>
              </a:rPr>
              <a:t>“ – Somatoforme Störungen zwischen ICD-10 und 11</a:t>
            </a:r>
          </a:p>
        </p:txBody>
      </p:sp>
      <p:sp>
        <p:nvSpPr>
          <p:cNvPr id="16387" name="Rectangle 3">
            <a:extLst>
              <a:ext uri="{FF2B5EF4-FFF2-40B4-BE49-F238E27FC236}">
                <a16:creationId xmlns:a16="http://schemas.microsoft.com/office/drawing/2014/main" id="{6CCD8449-867D-A8AE-F446-44800AEED940}"/>
              </a:ext>
            </a:extLst>
          </p:cNvPr>
          <p:cNvSpPr>
            <a:spLocks noGrp="1" noChangeArrowheads="1"/>
          </p:cNvSpPr>
          <p:nvPr>
            <p:ph type="subTitle" idx="1"/>
          </p:nvPr>
        </p:nvSpPr>
        <p:spPr>
          <a:xfrm>
            <a:off x="626268" y="4414180"/>
            <a:ext cx="3622712" cy="1594507"/>
          </a:xfrm>
        </p:spPr>
        <p:txBody>
          <a:bodyPr>
            <a:normAutofit/>
          </a:bodyPr>
          <a:lstStyle/>
          <a:p>
            <a:pPr algn="l">
              <a:lnSpc>
                <a:spcPct val="90000"/>
              </a:lnSpc>
            </a:pPr>
            <a:r>
              <a:rPr lang="de-DE" altLang="de-DE" sz="1600" i="1" dirty="0">
                <a:solidFill>
                  <a:schemeClr val="bg1"/>
                </a:solidFill>
              </a:rPr>
              <a:t>Priv.-</a:t>
            </a:r>
            <a:r>
              <a:rPr lang="de-DE" altLang="de-DE" sz="1600" i="1" dirty="0" err="1">
                <a:solidFill>
                  <a:schemeClr val="bg1"/>
                </a:solidFill>
              </a:rPr>
              <a:t>Doz</a:t>
            </a:r>
            <a:r>
              <a:rPr lang="de-DE" altLang="de-DE" sz="1600" i="1" dirty="0">
                <a:solidFill>
                  <a:schemeClr val="bg1"/>
                </a:solidFill>
              </a:rPr>
              <a:t>. Dr. med. M. Langenbach</a:t>
            </a:r>
          </a:p>
          <a:p>
            <a:pPr algn="l">
              <a:lnSpc>
                <a:spcPct val="90000"/>
              </a:lnSpc>
            </a:pPr>
            <a:r>
              <a:rPr lang="de-DE" altLang="de-DE" sz="1600" i="1" dirty="0">
                <a:solidFill>
                  <a:schemeClr val="bg1"/>
                </a:solidFill>
              </a:rPr>
              <a:t>Köln</a:t>
            </a:r>
          </a:p>
          <a:p>
            <a:pPr algn="l">
              <a:lnSpc>
                <a:spcPct val="90000"/>
              </a:lnSpc>
            </a:pPr>
            <a:r>
              <a:rPr lang="de-DE" altLang="de-DE" sz="1600" i="1" dirty="0">
                <a:solidFill>
                  <a:schemeClr val="bg1"/>
                </a:solidFill>
              </a:rPr>
              <a:t>25.10.2023</a:t>
            </a:r>
          </a:p>
          <a:p>
            <a:pPr algn="l">
              <a:lnSpc>
                <a:spcPct val="90000"/>
              </a:lnSpc>
            </a:pPr>
            <a:r>
              <a:rPr lang="de-DE" altLang="de-DE" sz="1600" i="1" dirty="0">
                <a:solidFill>
                  <a:schemeClr val="bg1"/>
                </a:solidFill>
              </a:rPr>
              <a:t>Gezeiten Haus Klinik</a:t>
            </a:r>
          </a:p>
        </p:txBody>
      </p:sp>
      <p:pic>
        <p:nvPicPr>
          <p:cNvPr id="3" name="Grafik 2">
            <a:extLst>
              <a:ext uri="{FF2B5EF4-FFF2-40B4-BE49-F238E27FC236}">
                <a16:creationId xmlns:a16="http://schemas.microsoft.com/office/drawing/2014/main" id="{3036EDFC-479C-798E-6A26-CDEC8F70B0A0}"/>
              </a:ext>
            </a:extLst>
          </p:cNvPr>
          <p:cNvPicPr>
            <a:picLocks noChangeAspect="1"/>
          </p:cNvPicPr>
          <p:nvPr/>
        </p:nvPicPr>
        <p:blipFill rotWithShape="1">
          <a:blip r:embed="rId2"/>
          <a:srcRect l="2577" r="17167" b="-3"/>
          <a:stretch/>
        </p:blipFill>
        <p:spPr>
          <a:xfrm>
            <a:off x="4572000" y="841375"/>
            <a:ext cx="3945731"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6394" name="Freeform: Shape 16393">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4138312"/>
            <a:ext cx="3945731"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6" name="Freeform: Shape 16395">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4138312"/>
            <a:ext cx="3945731"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u="sng" kern="1200" dirty="0">
                <a:solidFill>
                  <a:schemeClr val="tx1"/>
                </a:solidFill>
                <a:latin typeface="+mj-lt"/>
                <a:ea typeface="+mj-ea"/>
                <a:cs typeface="+mj-cs"/>
              </a:rPr>
              <a:t>ICD-11</a:t>
            </a: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28600" algn="just" eaLnBrk="1" hangingPunct="1">
              <a:lnSpc>
                <a:spcPct val="90000"/>
              </a:lnSpc>
              <a:spcAft>
                <a:spcPts val="600"/>
              </a:spcAft>
              <a:buFont typeface="Arial" panose="020B0604020202020204" pitchFamily="34" charset="0"/>
              <a:buChar char="•"/>
            </a:pPr>
            <a:r>
              <a:rPr lang="en-US" sz="1300" b="0" dirty="0">
                <a:effectLst/>
                <a:latin typeface="+mn-lt"/>
              </a:rPr>
              <a:t>11. Version der </a:t>
            </a:r>
            <a:r>
              <a:rPr lang="en-US" sz="1300" b="0" dirty="0" err="1">
                <a:effectLst/>
                <a:latin typeface="+mn-lt"/>
              </a:rPr>
              <a:t>internationalen</a:t>
            </a:r>
            <a:r>
              <a:rPr lang="en-US" sz="1300" b="0" dirty="0">
                <a:effectLst/>
                <a:latin typeface="+mn-lt"/>
              </a:rPr>
              <a:t> </a:t>
            </a:r>
            <a:r>
              <a:rPr lang="en-US" sz="1300" b="0" dirty="0" err="1">
                <a:effectLst/>
                <a:latin typeface="+mn-lt"/>
              </a:rPr>
              <a:t>statistischen</a:t>
            </a:r>
            <a:r>
              <a:rPr lang="en-US" sz="1300" b="0" dirty="0">
                <a:effectLst/>
                <a:latin typeface="+mn-lt"/>
              </a:rPr>
              <a:t> </a:t>
            </a:r>
            <a:r>
              <a:rPr lang="en-US" sz="1300" b="0" dirty="0" err="1">
                <a:effectLst/>
                <a:latin typeface="+mn-lt"/>
              </a:rPr>
              <a:t>Klassifikation</a:t>
            </a:r>
            <a:r>
              <a:rPr lang="en-US" sz="1300" b="0" dirty="0">
                <a:effectLst/>
                <a:latin typeface="+mn-lt"/>
              </a:rPr>
              <a:t> der </a:t>
            </a:r>
            <a:r>
              <a:rPr lang="en-US" sz="1300" b="0" dirty="0" err="1">
                <a:effectLst/>
                <a:latin typeface="+mn-lt"/>
              </a:rPr>
              <a:t>Krankheiten</a:t>
            </a:r>
            <a:r>
              <a:rPr lang="en-US" sz="1300" b="0" dirty="0">
                <a:effectLst/>
                <a:latin typeface="+mn-lt"/>
              </a:rPr>
              <a:t> und </a:t>
            </a:r>
            <a:r>
              <a:rPr lang="en-US" sz="1300" b="0" dirty="0" err="1">
                <a:effectLst/>
                <a:latin typeface="+mn-lt"/>
              </a:rPr>
              <a:t>verwandter</a:t>
            </a:r>
            <a:r>
              <a:rPr lang="en-US" sz="1300" b="0" dirty="0">
                <a:effectLst/>
                <a:latin typeface="+mn-lt"/>
              </a:rPr>
              <a:t> </a:t>
            </a:r>
            <a:r>
              <a:rPr lang="en-US" sz="1300" b="0" dirty="0" err="1">
                <a:effectLst/>
                <a:latin typeface="+mn-lt"/>
              </a:rPr>
              <a:t>Gesundheitsprobleme</a:t>
            </a:r>
            <a:r>
              <a:rPr lang="en-US" sz="1300" b="0" dirty="0">
                <a:effectLst/>
                <a:latin typeface="+mn-lt"/>
              </a:rPr>
              <a:t> (ICD: International Statistical Classification of Diseases and Related Health Problems)</a:t>
            </a:r>
            <a:br>
              <a:rPr lang="en-US" sz="1300" b="0" dirty="0">
                <a:effectLst/>
                <a:latin typeface="+mn-lt"/>
              </a:rPr>
            </a:br>
            <a:endParaRPr lang="en-US" sz="1300" b="0" dirty="0">
              <a:effectLst/>
              <a:latin typeface="+mn-lt"/>
            </a:endParaRPr>
          </a:p>
          <a:p>
            <a:pPr marL="285750" indent="-228600" algn="just" eaLnBrk="1" hangingPunct="1">
              <a:lnSpc>
                <a:spcPct val="90000"/>
              </a:lnSpc>
              <a:spcAft>
                <a:spcPts val="600"/>
              </a:spcAft>
              <a:buFont typeface="Arial" panose="020B0604020202020204" pitchFamily="34" charset="0"/>
              <a:buChar char="•"/>
            </a:pPr>
            <a:r>
              <a:rPr lang="en-US" altLang="de-DE" sz="1300" b="0" dirty="0">
                <a:latin typeface="+mn-lt"/>
              </a:rPr>
              <a:t>international am 1.1.2022 in Kraft </a:t>
            </a:r>
            <a:r>
              <a:rPr lang="en-US" altLang="de-DE" sz="1300" b="0" dirty="0" err="1">
                <a:latin typeface="+mn-lt"/>
              </a:rPr>
              <a:t>getreten</a:t>
            </a:r>
            <a:r>
              <a:rPr lang="en-US" altLang="de-DE" sz="1300" b="0" dirty="0">
                <a:latin typeface="+mn-lt"/>
              </a:rPr>
              <a:t> und </a:t>
            </a:r>
            <a:r>
              <a:rPr lang="en-US" altLang="de-DE" sz="1300" b="0" dirty="0" err="1">
                <a:latin typeface="+mn-lt"/>
              </a:rPr>
              <a:t>wird</a:t>
            </a:r>
            <a:r>
              <a:rPr lang="en-US" altLang="de-DE" sz="1300" b="0" dirty="0">
                <a:latin typeface="+mn-lt"/>
              </a:rPr>
              <a:t> </a:t>
            </a:r>
            <a:r>
              <a:rPr lang="en-US" altLang="de-DE" sz="1300" b="0" dirty="0" err="1">
                <a:latin typeface="+mn-lt"/>
              </a:rPr>
              <a:t>nach</a:t>
            </a:r>
            <a:r>
              <a:rPr lang="en-US" altLang="de-DE" sz="1300" b="0" dirty="0">
                <a:latin typeface="+mn-lt"/>
              </a:rPr>
              <a:t> „</a:t>
            </a:r>
            <a:r>
              <a:rPr lang="en-US" altLang="de-DE" sz="1300" b="0" dirty="0" err="1">
                <a:latin typeface="+mn-lt"/>
              </a:rPr>
              <a:t>flexibler</a:t>
            </a:r>
            <a:r>
              <a:rPr lang="en-US" altLang="de-DE" sz="1300" b="0" dirty="0">
                <a:latin typeface="+mn-lt"/>
              </a:rPr>
              <a:t> </a:t>
            </a:r>
            <a:r>
              <a:rPr lang="en-US" altLang="de-DE" sz="1300" b="0" dirty="0" err="1">
                <a:latin typeface="+mn-lt"/>
              </a:rPr>
              <a:t>Übergangszeit</a:t>
            </a:r>
            <a:r>
              <a:rPr lang="en-US" altLang="de-DE" sz="1300" b="0" dirty="0">
                <a:latin typeface="+mn-lt"/>
              </a:rPr>
              <a:t>“ </a:t>
            </a:r>
            <a:r>
              <a:rPr lang="en-US" altLang="de-DE" sz="1300" b="0" dirty="0" err="1">
                <a:latin typeface="+mn-lt"/>
              </a:rPr>
              <a:t>verbindlich</a:t>
            </a:r>
            <a:endParaRPr lang="en-US" sz="1300" b="0" dirty="0">
              <a:effectLst/>
              <a:latin typeface="+mn-lt"/>
            </a:endParaRPr>
          </a:p>
          <a:p>
            <a:pPr marL="285750" indent="-228600" eaLnBrk="1" hangingPunct="1">
              <a:lnSpc>
                <a:spcPct val="90000"/>
              </a:lnSpc>
              <a:spcAft>
                <a:spcPts val="600"/>
              </a:spcAft>
              <a:buFont typeface="Arial" panose="020B0604020202020204" pitchFamily="34" charset="0"/>
              <a:buChar char="•"/>
            </a:pPr>
            <a:endParaRPr lang="en-US" sz="1300" b="0" dirty="0">
              <a:latin typeface="+mn-lt"/>
            </a:endParaRPr>
          </a:p>
          <a:p>
            <a:pPr marL="57150" indent="0" eaLnBrk="1" hangingPunct="1">
              <a:lnSpc>
                <a:spcPct val="90000"/>
              </a:lnSpc>
              <a:spcAft>
                <a:spcPts val="600"/>
              </a:spcAft>
            </a:pPr>
            <a:endParaRPr lang="en-US" sz="1300" b="0" dirty="0">
              <a:latin typeface="+mn-lt"/>
            </a:endParaRPr>
          </a:p>
          <a:p>
            <a:pPr marL="285750" indent="-228600" algn="just" eaLnBrk="1" hangingPunct="1">
              <a:lnSpc>
                <a:spcPct val="90000"/>
              </a:lnSpc>
              <a:spcAft>
                <a:spcPts val="600"/>
              </a:spcAft>
              <a:buFont typeface="Arial" panose="020B0604020202020204" pitchFamily="34" charset="0"/>
              <a:buChar char="•"/>
            </a:pPr>
            <a:r>
              <a:rPr lang="en-US" sz="1300" b="0" dirty="0">
                <a:latin typeface="+mn-lt"/>
              </a:rPr>
              <a:t>Deutsche Version: „</a:t>
            </a:r>
            <a:r>
              <a:rPr lang="en-US" sz="1300" b="0" dirty="0" err="1">
                <a:latin typeface="+mn-lt"/>
              </a:rPr>
              <a:t>Entwurfsfassung</a:t>
            </a:r>
            <a:r>
              <a:rPr lang="en-US" sz="1300" b="0" dirty="0">
                <a:latin typeface="+mn-lt"/>
              </a:rPr>
              <a:t>“ des </a:t>
            </a:r>
            <a:r>
              <a:rPr lang="en-US" sz="1300" b="0" dirty="0" err="1">
                <a:latin typeface="+mn-lt"/>
              </a:rPr>
              <a:t>BfArM</a:t>
            </a:r>
            <a:r>
              <a:rPr lang="en-US" sz="1300" b="0" dirty="0">
                <a:latin typeface="+mn-lt"/>
              </a:rPr>
              <a:t> </a:t>
            </a:r>
            <a:r>
              <a:rPr lang="en-US" sz="1300" b="0" dirty="0" err="1">
                <a:latin typeface="+mn-lt"/>
              </a:rPr>
              <a:t>aktuell</a:t>
            </a:r>
            <a:r>
              <a:rPr lang="en-US" sz="1300" b="0" dirty="0">
                <a:latin typeface="+mn-lt"/>
              </a:rPr>
              <a:t> </a:t>
            </a:r>
            <a:r>
              <a:rPr lang="en-US" sz="1300" b="0" dirty="0" err="1">
                <a:latin typeface="+mn-lt"/>
              </a:rPr>
              <a:t>zur</a:t>
            </a:r>
            <a:r>
              <a:rPr lang="en-US" sz="1300" b="0" dirty="0">
                <a:latin typeface="+mn-lt"/>
              </a:rPr>
              <a:t> </a:t>
            </a:r>
            <a:r>
              <a:rPr lang="en-US" sz="1300" b="0" dirty="0" err="1">
                <a:latin typeface="+mn-lt"/>
              </a:rPr>
              <a:t>Diskussion</a:t>
            </a:r>
            <a:r>
              <a:rPr lang="en-US" sz="1300" b="0" dirty="0">
                <a:latin typeface="+mn-lt"/>
              </a:rPr>
              <a:t> </a:t>
            </a:r>
            <a:r>
              <a:rPr lang="en-US" sz="1300" b="0" dirty="0" err="1">
                <a:latin typeface="+mn-lt"/>
              </a:rPr>
              <a:t>im</a:t>
            </a:r>
            <a:r>
              <a:rPr lang="en-US" sz="1300" b="0" dirty="0">
                <a:latin typeface="+mn-lt"/>
              </a:rPr>
              <a:t> </a:t>
            </a:r>
            <a:r>
              <a:rPr lang="en-US" sz="1300" b="0" dirty="0" err="1">
                <a:latin typeface="+mn-lt"/>
              </a:rPr>
              <a:t>Netz</a:t>
            </a:r>
            <a:r>
              <a:rPr lang="en-US" sz="1300" b="0" dirty="0">
                <a:latin typeface="+mn-lt"/>
              </a:rPr>
              <a:t>:</a:t>
            </a:r>
          </a:p>
          <a:p>
            <a:pPr marL="327025" lvl="1" eaLnBrk="1" hangingPunct="1">
              <a:lnSpc>
                <a:spcPct val="90000"/>
              </a:lnSpc>
              <a:spcAft>
                <a:spcPts val="600"/>
              </a:spcAft>
            </a:pPr>
            <a:r>
              <a:rPr lang="en-US" sz="1050" b="0" dirty="0">
                <a:latin typeface="+mn-lt"/>
              </a:rPr>
              <a:t>https://</a:t>
            </a:r>
            <a:r>
              <a:rPr lang="en-US" sz="1050" b="0" dirty="0" err="1">
                <a:latin typeface="+mn-lt"/>
              </a:rPr>
              <a:t>www.bfarm.de</a:t>
            </a:r>
            <a:r>
              <a:rPr lang="en-US" sz="1050" b="0" dirty="0">
                <a:latin typeface="+mn-lt"/>
              </a:rPr>
              <a:t>/DE/</a:t>
            </a:r>
            <a:r>
              <a:rPr lang="en-US" sz="1050" b="0" dirty="0" err="1">
                <a:latin typeface="+mn-lt"/>
              </a:rPr>
              <a:t>Kodiersysteme</a:t>
            </a:r>
            <a:r>
              <a:rPr lang="en-US" sz="1050" b="0" dirty="0">
                <a:latin typeface="+mn-lt"/>
              </a:rPr>
              <a:t>/</a:t>
            </a:r>
            <a:r>
              <a:rPr lang="en-US" sz="1050" b="0" dirty="0" err="1">
                <a:latin typeface="+mn-lt"/>
              </a:rPr>
              <a:t>Klassifikationen</a:t>
            </a:r>
            <a:r>
              <a:rPr lang="en-US" sz="1050" b="0" dirty="0">
                <a:latin typeface="+mn-lt"/>
              </a:rPr>
              <a:t>/ICD/ICD-11/</a:t>
            </a:r>
            <a:r>
              <a:rPr lang="en-US" sz="1050" b="0" dirty="0" err="1">
                <a:latin typeface="+mn-lt"/>
              </a:rPr>
              <a:t>uebersetzung</a:t>
            </a:r>
            <a:r>
              <a:rPr lang="en-US" sz="1050" b="0" dirty="0">
                <a:latin typeface="+mn-lt"/>
              </a:rPr>
              <a:t>/_</a:t>
            </a:r>
            <a:r>
              <a:rPr lang="en-US" sz="1050" b="0" dirty="0" err="1">
                <a:latin typeface="+mn-lt"/>
              </a:rPr>
              <a:t>node.html;jsessionid</a:t>
            </a:r>
            <a:r>
              <a:rPr lang="en-US" sz="1050" b="0" dirty="0">
                <a:latin typeface="+mn-lt"/>
              </a:rPr>
              <a:t>=A7371AFA28219889689FC49ED9E29A21.intranet232</a:t>
            </a:r>
          </a:p>
          <a:p>
            <a:pPr marL="285750" indent="-228600" eaLnBrk="1" hangingPunct="1">
              <a:lnSpc>
                <a:spcPct val="90000"/>
              </a:lnSpc>
              <a:spcAft>
                <a:spcPts val="600"/>
              </a:spcAft>
              <a:buFont typeface="Arial" panose="020B0604020202020204" pitchFamily="34" charset="0"/>
              <a:buChar char="•"/>
            </a:pPr>
            <a:endParaRPr lang="en-US" alt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sz="4000" u="sng" kern="1200" dirty="0" err="1">
                <a:solidFill>
                  <a:schemeClr val="tx1"/>
                </a:solidFill>
                <a:latin typeface="+mj-lt"/>
                <a:ea typeface="+mj-ea"/>
                <a:cs typeface="+mj-cs"/>
              </a:rPr>
              <a:t>Änderungen</a:t>
            </a:r>
            <a:r>
              <a:rPr lang="en-US" altLang="de-DE" sz="4000" u="sng" kern="1200" dirty="0">
                <a:solidFill>
                  <a:schemeClr val="tx1"/>
                </a:solidFill>
                <a:latin typeface="+mj-lt"/>
                <a:ea typeface="+mj-ea"/>
                <a:cs typeface="+mj-cs"/>
              </a:rPr>
              <a:t> für “Psych”-</a:t>
            </a:r>
            <a:r>
              <a:rPr lang="en-US" altLang="de-DE" sz="4000" u="sng" kern="1200" dirty="0" err="1">
                <a:solidFill>
                  <a:schemeClr val="tx1"/>
                </a:solidFill>
                <a:latin typeface="+mj-lt"/>
                <a:ea typeface="+mj-ea"/>
                <a:cs typeface="+mj-cs"/>
              </a:rPr>
              <a:t>Fächer</a:t>
            </a:r>
            <a:endParaRPr lang="en-US" altLang="de-DE" sz="40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28600" eaLnBrk="1" hangingPunct="1">
              <a:lnSpc>
                <a:spcPct val="90000"/>
              </a:lnSpc>
              <a:spcAft>
                <a:spcPts val="600"/>
              </a:spcAft>
              <a:buFont typeface="Arial" panose="020B0604020202020204" pitchFamily="34" charset="0"/>
              <a:buChar char="•"/>
            </a:pPr>
            <a:r>
              <a:rPr lang="en-US" sz="1300" b="0" dirty="0" err="1">
                <a:solidFill>
                  <a:srgbClr val="FF0000"/>
                </a:solidFill>
                <a:effectLst/>
                <a:latin typeface="+mn-lt"/>
              </a:rPr>
              <a:t>Klassifikationsarchitektur</a:t>
            </a:r>
            <a:r>
              <a:rPr lang="en-US" sz="1300" b="0" dirty="0">
                <a:effectLst/>
                <a:latin typeface="+mn-lt"/>
              </a:rPr>
              <a:t> des Systems: </a:t>
            </a:r>
          </a:p>
          <a:p>
            <a:pPr marL="285750" indent="-228600" eaLnBrk="1" hangingPunct="1">
              <a:lnSpc>
                <a:spcPct val="90000"/>
              </a:lnSpc>
              <a:spcAft>
                <a:spcPts val="600"/>
              </a:spcAft>
              <a:buFont typeface="Arial" panose="020B0604020202020204" pitchFamily="34" charset="0"/>
              <a:buChar char="•"/>
            </a:pPr>
            <a:endParaRPr lang="en-US" sz="1300" b="0" dirty="0">
              <a:latin typeface="+mn-lt"/>
            </a:endParaRPr>
          </a:p>
          <a:p>
            <a:pPr marL="57150" indent="0" eaLnBrk="1" hangingPunct="1">
              <a:lnSpc>
                <a:spcPct val="90000"/>
              </a:lnSpc>
              <a:spcAft>
                <a:spcPts val="600"/>
              </a:spcAft>
            </a:pPr>
            <a:endParaRPr lang="en-US" sz="1300" b="0" dirty="0">
              <a:effectLst/>
              <a:latin typeface="+mn-lt"/>
            </a:endParaRPr>
          </a:p>
          <a:p>
            <a:pPr marL="285750" indent="-228600" eaLnBrk="1" hangingPunct="1">
              <a:lnSpc>
                <a:spcPct val="90000"/>
              </a:lnSpc>
              <a:spcAft>
                <a:spcPts val="600"/>
              </a:spcAft>
              <a:buFont typeface="Arial" panose="020B0604020202020204" pitchFamily="34" charset="0"/>
              <a:buChar char="•"/>
            </a:pPr>
            <a:r>
              <a:rPr lang="en-US" sz="1300" b="0" dirty="0">
                <a:latin typeface="+mn-lt"/>
              </a:rPr>
              <a:t>✂ 	</a:t>
            </a:r>
            <a:r>
              <a:rPr lang="en-US" sz="1300" b="0" dirty="0" err="1">
                <a:latin typeface="+mn-lt"/>
              </a:rPr>
              <a:t>Kein</a:t>
            </a:r>
            <a:r>
              <a:rPr lang="en-US" sz="1300" b="0" dirty="0">
                <a:latin typeface="+mn-lt"/>
              </a:rPr>
              <a:t> “F” </a:t>
            </a:r>
            <a:r>
              <a:rPr lang="en-US" sz="1300" b="0" dirty="0" err="1">
                <a:latin typeface="+mn-lt"/>
              </a:rPr>
              <a:t>mehr</a:t>
            </a:r>
            <a:r>
              <a:rPr lang="en-US" sz="1300" b="0" dirty="0">
                <a:latin typeface="+mn-lt"/>
              </a:rPr>
              <a:t> </a:t>
            </a:r>
          </a:p>
          <a:p>
            <a:pPr marL="285750" indent="-228600" eaLnBrk="1" hangingPunct="1">
              <a:lnSpc>
                <a:spcPct val="90000"/>
              </a:lnSpc>
              <a:spcAft>
                <a:spcPts val="600"/>
              </a:spcAft>
              <a:buFont typeface="Arial" panose="020B0604020202020204" pitchFamily="34" charset="0"/>
              <a:buChar char="•"/>
            </a:pPr>
            <a:r>
              <a:rPr lang="en-US" sz="1300" b="0" dirty="0">
                <a:solidFill>
                  <a:srgbClr val="FF0000"/>
                </a:solidFill>
                <a:latin typeface="+mn-lt"/>
              </a:rPr>
              <a:t>✓</a:t>
            </a:r>
            <a:r>
              <a:rPr lang="en-US" sz="1300" b="0" dirty="0">
                <a:latin typeface="+mn-lt"/>
              </a:rPr>
              <a:t>	Neu: </a:t>
            </a:r>
            <a:r>
              <a:rPr lang="en-US" sz="1300" b="0" dirty="0" err="1">
                <a:latin typeface="+mn-lt"/>
              </a:rPr>
              <a:t>Kapitel</a:t>
            </a:r>
            <a:r>
              <a:rPr lang="en-US" sz="1300" b="0" dirty="0">
                <a:latin typeface="+mn-lt"/>
              </a:rPr>
              <a:t> 6</a:t>
            </a:r>
          </a:p>
          <a:p>
            <a:pPr marL="285750" indent="-228600" eaLnBrk="1" hangingPunct="1">
              <a:lnSpc>
                <a:spcPct val="90000"/>
              </a:lnSpc>
              <a:spcAft>
                <a:spcPts val="600"/>
              </a:spcAft>
              <a:buFont typeface="Arial" panose="020B0604020202020204" pitchFamily="34" charset="0"/>
              <a:buChar char="•"/>
            </a:pPr>
            <a:endParaRPr lang="en-US" sz="1300" b="0" dirty="0">
              <a:effectLst/>
              <a:latin typeface="+mn-lt"/>
            </a:endParaRPr>
          </a:p>
          <a:p>
            <a:pPr marL="285750" indent="-228600" eaLnBrk="1" hangingPunct="1">
              <a:lnSpc>
                <a:spcPct val="90000"/>
              </a:lnSpc>
              <a:spcAft>
                <a:spcPts val="600"/>
              </a:spcAft>
              <a:buFont typeface="Arial" panose="020B0604020202020204" pitchFamily="34" charset="0"/>
              <a:buChar char="•"/>
            </a:pPr>
            <a:r>
              <a:rPr lang="en-US" sz="1300" b="0" dirty="0" err="1">
                <a:latin typeface="+mn-lt"/>
              </a:rPr>
              <a:t>Harmonisierung</a:t>
            </a:r>
            <a:r>
              <a:rPr lang="en-US" sz="1300" b="0" dirty="0">
                <a:latin typeface="+mn-lt"/>
              </a:rPr>
              <a:t> </a:t>
            </a:r>
            <a:r>
              <a:rPr lang="en-US" sz="1300" b="0" dirty="0" err="1">
                <a:latin typeface="+mn-lt"/>
              </a:rPr>
              <a:t>mit</a:t>
            </a:r>
            <a:r>
              <a:rPr lang="en-US" sz="1300" b="0" dirty="0">
                <a:latin typeface="+mn-lt"/>
              </a:rPr>
              <a:t> DSM-5 </a:t>
            </a:r>
            <a:r>
              <a:rPr lang="en-US" sz="1300" b="0" dirty="0" err="1">
                <a:latin typeface="+mn-lt"/>
              </a:rPr>
              <a:t>angestrebt</a:t>
            </a:r>
            <a:endParaRPr lang="en-US" sz="1300" b="0" dirty="0">
              <a:latin typeface="+mn-lt"/>
            </a:endParaRPr>
          </a:p>
          <a:p>
            <a:pPr marL="285750" indent="-228600" eaLnBrk="1" hangingPunct="1">
              <a:lnSpc>
                <a:spcPct val="90000"/>
              </a:lnSpc>
              <a:spcAft>
                <a:spcPts val="600"/>
              </a:spcAft>
              <a:buFont typeface="Arial" panose="020B0604020202020204" pitchFamily="34" charset="0"/>
              <a:buChar char="•"/>
            </a:pPr>
            <a:r>
              <a:rPr lang="en-US" sz="1300" b="0" dirty="0">
                <a:effectLst/>
                <a:latin typeface="+mn-lt"/>
              </a:rPr>
              <a:t>21 </a:t>
            </a:r>
            <a:r>
              <a:rPr lang="en-US" sz="1300" b="0" dirty="0" err="1">
                <a:effectLst/>
                <a:latin typeface="+mn-lt"/>
              </a:rPr>
              <a:t>Störungsgruppen</a:t>
            </a:r>
            <a:r>
              <a:rPr lang="en-US" sz="1300" b="0" dirty="0">
                <a:effectLst/>
                <a:latin typeface="+mn-lt"/>
              </a:rPr>
              <a:t> (</a:t>
            </a:r>
            <a:r>
              <a:rPr lang="en-US" sz="1300" b="0" dirty="0">
                <a:latin typeface="+mn-lt"/>
              </a:rPr>
              <a:t>ICD-10: 11)</a:t>
            </a:r>
          </a:p>
          <a:p>
            <a:pPr marL="285750" indent="-228600" eaLnBrk="1" hangingPunct="1">
              <a:lnSpc>
                <a:spcPct val="90000"/>
              </a:lnSpc>
              <a:spcAft>
                <a:spcPts val="600"/>
              </a:spcAft>
              <a:buFont typeface="Arial" panose="020B0604020202020204" pitchFamily="34" charset="0"/>
              <a:buChar char="•"/>
            </a:pPr>
            <a:r>
              <a:rPr lang="en-US" sz="1300" b="0" dirty="0" err="1">
                <a:effectLst/>
                <a:latin typeface="+mn-lt"/>
              </a:rPr>
              <a:t>Lebensspannen-übergeifend</a:t>
            </a:r>
            <a:r>
              <a:rPr lang="en-US" sz="1300" b="0" dirty="0">
                <a:effectLst/>
                <a:latin typeface="+mn-lt"/>
              </a:rPr>
              <a:t>: </a:t>
            </a:r>
            <a:r>
              <a:rPr lang="en-US" sz="1300" b="0" dirty="0" err="1">
                <a:effectLst/>
                <a:latin typeface="+mn-lt"/>
              </a:rPr>
              <a:t>keine</a:t>
            </a:r>
            <a:r>
              <a:rPr lang="en-US" sz="1300" b="0" dirty="0">
                <a:effectLst/>
                <a:latin typeface="+mn-lt"/>
              </a:rPr>
              <a:t> KJP/</a:t>
            </a:r>
            <a:r>
              <a:rPr lang="en-US" sz="1300" b="0" dirty="0">
                <a:latin typeface="+mn-lt"/>
              </a:rPr>
              <a:t>EW-</a:t>
            </a:r>
            <a:r>
              <a:rPr lang="en-US" sz="1300" b="0" dirty="0" err="1">
                <a:latin typeface="+mn-lt"/>
              </a:rPr>
              <a:t>Spaltung</a:t>
            </a:r>
            <a:r>
              <a:rPr lang="en-US" sz="1300" b="0" dirty="0">
                <a:latin typeface="+mn-lt"/>
              </a:rPr>
              <a:t> </a:t>
            </a:r>
            <a:r>
              <a:rPr lang="en-US" sz="1300" b="0" dirty="0" err="1">
                <a:latin typeface="+mn-lt"/>
              </a:rPr>
              <a:t>mehr</a:t>
            </a:r>
            <a:endParaRPr lang="en-US" sz="1300" b="0" dirty="0">
              <a:effectLst/>
              <a:latin typeface="+mn-lt"/>
            </a:endParaRPr>
          </a:p>
          <a:p>
            <a:pPr marL="285750" indent="-228600" eaLnBrk="1" hangingPunct="1">
              <a:lnSpc>
                <a:spcPct val="90000"/>
              </a:lnSpc>
              <a:spcAft>
                <a:spcPts val="600"/>
              </a:spcAft>
              <a:buFont typeface="Arial" panose="020B0604020202020204" pitchFamily="34" charset="0"/>
              <a:buChar char="•"/>
            </a:pPr>
            <a:endParaRPr lang="en-US"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969945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sz="4000" u="sng" kern="1200" dirty="0" err="1">
                <a:solidFill>
                  <a:schemeClr val="tx1"/>
                </a:solidFill>
                <a:latin typeface="+mj-lt"/>
                <a:ea typeface="+mj-ea"/>
                <a:cs typeface="+mj-cs"/>
              </a:rPr>
              <a:t>Änderungen</a:t>
            </a:r>
            <a:r>
              <a:rPr lang="en-US" altLang="de-DE" sz="4000" u="sng" kern="1200" dirty="0">
                <a:solidFill>
                  <a:schemeClr val="tx1"/>
                </a:solidFill>
                <a:latin typeface="+mj-lt"/>
                <a:ea typeface="+mj-ea"/>
                <a:cs typeface="+mj-cs"/>
              </a:rPr>
              <a:t> für “Psych”-</a:t>
            </a:r>
            <a:r>
              <a:rPr lang="en-US" altLang="de-DE" sz="4000" u="sng" kern="1200" dirty="0" err="1">
                <a:solidFill>
                  <a:schemeClr val="tx1"/>
                </a:solidFill>
                <a:latin typeface="+mj-lt"/>
                <a:ea typeface="+mj-ea"/>
                <a:cs typeface="+mj-cs"/>
              </a:rPr>
              <a:t>Fächer</a:t>
            </a:r>
            <a:endParaRPr lang="en-US" altLang="de-DE" sz="40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28600" eaLnBrk="1" hangingPunct="1">
              <a:lnSpc>
                <a:spcPct val="90000"/>
              </a:lnSpc>
              <a:spcAft>
                <a:spcPts val="600"/>
              </a:spcAft>
              <a:buFont typeface="Arial" panose="020B0604020202020204" pitchFamily="34" charset="0"/>
              <a:buChar char="•"/>
            </a:pPr>
            <a:endParaRPr lang="en-US" sz="1300" b="0" dirty="0">
              <a:latin typeface="+mn-lt"/>
            </a:endParaRPr>
          </a:p>
          <a:p>
            <a:pPr marL="57150" indent="0" eaLnBrk="1" hangingPunct="1">
              <a:lnSpc>
                <a:spcPct val="90000"/>
              </a:lnSpc>
              <a:spcAft>
                <a:spcPts val="600"/>
              </a:spcAft>
            </a:pPr>
            <a:endParaRPr lang="en-US" sz="1300" b="0" dirty="0">
              <a:effectLst/>
              <a:latin typeface="+mn-lt"/>
            </a:endParaRPr>
          </a:p>
          <a:p>
            <a:pPr marL="57150" indent="0" eaLnBrk="1" hangingPunct="1">
              <a:lnSpc>
                <a:spcPct val="90000"/>
              </a:lnSpc>
              <a:spcAft>
                <a:spcPts val="600"/>
              </a:spcAft>
            </a:pPr>
            <a:r>
              <a:rPr lang="en-US" sz="1300" b="0" dirty="0" err="1">
                <a:effectLst/>
                <a:latin typeface="+mn-lt"/>
              </a:rPr>
              <a:t>Gefahr</a:t>
            </a:r>
            <a:r>
              <a:rPr lang="en-US" sz="1300" b="0" dirty="0">
                <a:effectLst/>
                <a:latin typeface="+mn-lt"/>
              </a:rPr>
              <a:t>: </a:t>
            </a:r>
          </a:p>
          <a:p>
            <a:pPr marL="285750" indent="-228600" eaLnBrk="1" hangingPunct="1">
              <a:lnSpc>
                <a:spcPct val="90000"/>
              </a:lnSpc>
              <a:spcAft>
                <a:spcPts val="600"/>
              </a:spcAft>
              <a:buFont typeface="Arial" panose="020B0604020202020204" pitchFamily="34" charset="0"/>
              <a:buChar char="•"/>
            </a:pPr>
            <a:r>
              <a:rPr lang="en-US" sz="1300" b="0" dirty="0">
                <a:latin typeface="+mn-lt"/>
              </a:rPr>
              <a:t>(</a:t>
            </a:r>
            <a:r>
              <a:rPr lang="en-US" sz="1300" b="0" dirty="0" err="1">
                <a:latin typeface="+mn-lt"/>
              </a:rPr>
              <a:t>wie</a:t>
            </a:r>
            <a:r>
              <a:rPr lang="en-US" sz="1300" b="0" dirty="0">
                <a:latin typeface="+mn-lt"/>
              </a:rPr>
              <a:t> DSM-5): </a:t>
            </a:r>
            <a:r>
              <a:rPr lang="en-US" sz="1300" b="0" dirty="0" err="1">
                <a:latin typeface="+mn-lt"/>
              </a:rPr>
              <a:t>möglicher</a:t>
            </a:r>
            <a:r>
              <a:rPr lang="en-US" sz="1300" b="0" dirty="0">
                <a:latin typeface="+mn-lt"/>
              </a:rPr>
              <a:t> </a:t>
            </a:r>
            <a:r>
              <a:rPr lang="en-US" sz="1300" b="0" dirty="0" err="1">
                <a:latin typeface="+mn-lt"/>
              </a:rPr>
              <a:t>Anstieg</a:t>
            </a:r>
            <a:r>
              <a:rPr lang="en-US" sz="1300" b="0" dirty="0">
                <a:latin typeface="+mn-lt"/>
              </a:rPr>
              <a:t> der </a:t>
            </a:r>
            <a:r>
              <a:rPr lang="en-US" sz="1300" b="0" dirty="0" err="1">
                <a:latin typeface="+mn-lt"/>
              </a:rPr>
              <a:t>registrierten</a:t>
            </a:r>
            <a:r>
              <a:rPr lang="en-US" sz="1300" b="0" dirty="0">
                <a:latin typeface="+mn-lt"/>
              </a:rPr>
              <a:t> </a:t>
            </a:r>
            <a:r>
              <a:rPr lang="en-US" sz="1300" b="0" dirty="0" err="1">
                <a:latin typeface="+mn-lt"/>
              </a:rPr>
              <a:t>Prävalenz</a:t>
            </a:r>
            <a:r>
              <a:rPr lang="en-US" sz="1300" b="0" dirty="0">
                <a:latin typeface="+mn-lt"/>
              </a:rPr>
              <a:t> von </a:t>
            </a:r>
            <a:r>
              <a:rPr lang="en-US" sz="1300" b="0" dirty="0" err="1">
                <a:latin typeface="+mn-lt"/>
              </a:rPr>
              <a:t>psychischen</a:t>
            </a:r>
            <a:endParaRPr lang="en-US" sz="1300" b="0" dirty="0">
              <a:latin typeface="+mn-lt"/>
            </a:endParaRPr>
          </a:p>
          <a:p>
            <a:pPr marL="327025" lvl="1" eaLnBrk="1" hangingPunct="1">
              <a:lnSpc>
                <a:spcPct val="90000"/>
              </a:lnSpc>
              <a:spcAft>
                <a:spcPts val="600"/>
              </a:spcAft>
            </a:pPr>
            <a:r>
              <a:rPr lang="en-US" sz="1300" b="0" dirty="0" err="1">
                <a:latin typeface="+mn-lt"/>
              </a:rPr>
              <a:t>Störungen</a:t>
            </a:r>
            <a:r>
              <a:rPr lang="en-US" sz="1300" b="0" dirty="0">
                <a:latin typeface="+mn-lt"/>
              </a:rPr>
              <a:t> in der </a:t>
            </a:r>
            <a:r>
              <a:rPr lang="en-US" sz="1300" b="0" dirty="0" err="1">
                <a:latin typeface="+mn-lt"/>
              </a:rPr>
              <a:t>Gesamtbevölkerung</a:t>
            </a:r>
            <a:endParaRPr lang="en-US" sz="1300" b="0" dirty="0">
              <a:latin typeface="+mn-lt"/>
            </a:endParaRPr>
          </a:p>
          <a:p>
            <a:pPr marL="57150" indent="0" eaLnBrk="1" hangingPunct="1">
              <a:lnSpc>
                <a:spcPct val="90000"/>
              </a:lnSpc>
              <a:spcAft>
                <a:spcPts val="600"/>
              </a:spcAft>
            </a:pPr>
            <a:endParaRPr lang="en-US" sz="1300" b="0" dirty="0">
              <a:latin typeface="+mn-lt"/>
            </a:endParaRPr>
          </a:p>
          <a:p>
            <a:pPr marL="57150" indent="0" eaLnBrk="1" hangingPunct="1">
              <a:lnSpc>
                <a:spcPct val="90000"/>
              </a:lnSpc>
              <a:spcAft>
                <a:spcPts val="600"/>
              </a:spcAft>
            </a:pPr>
            <a:r>
              <a:rPr lang="en-US" sz="1300" b="0" dirty="0" err="1">
                <a:effectLst/>
                <a:latin typeface="+mn-lt"/>
              </a:rPr>
              <a:t>Vorteil</a:t>
            </a:r>
            <a:r>
              <a:rPr lang="en-US" sz="1300" b="0" dirty="0">
                <a:effectLst/>
                <a:latin typeface="+mn-lt"/>
              </a:rPr>
              <a:t>: </a:t>
            </a:r>
          </a:p>
          <a:p>
            <a:pPr marL="342900" indent="-285750" eaLnBrk="1" hangingPunct="1">
              <a:lnSpc>
                <a:spcPct val="90000"/>
              </a:lnSpc>
              <a:spcAft>
                <a:spcPts val="600"/>
              </a:spcAft>
              <a:buFont typeface="Arial" panose="020B0604020202020204" pitchFamily="34" charset="0"/>
              <a:buChar char="•"/>
            </a:pPr>
            <a:r>
              <a:rPr lang="en-US" sz="1300" b="0" dirty="0">
                <a:latin typeface="+mn-lt"/>
              </a:rPr>
              <a:t>Integration </a:t>
            </a:r>
            <a:r>
              <a:rPr lang="en-US" sz="1300" b="0" dirty="0" err="1">
                <a:latin typeface="+mn-lt"/>
              </a:rPr>
              <a:t>neuer</a:t>
            </a:r>
            <a:r>
              <a:rPr lang="en-US" sz="1300" b="0" dirty="0">
                <a:latin typeface="+mn-lt"/>
              </a:rPr>
              <a:t> </a:t>
            </a:r>
            <a:r>
              <a:rPr lang="en-US" sz="1300" b="0" dirty="0" err="1">
                <a:latin typeface="+mn-lt"/>
              </a:rPr>
              <a:t>Erkenntnisse</a:t>
            </a:r>
            <a:r>
              <a:rPr lang="en-US" sz="1300" b="0" dirty="0">
                <a:latin typeface="+mn-lt"/>
              </a:rPr>
              <a:t> in </a:t>
            </a:r>
            <a:r>
              <a:rPr lang="en-US" sz="1300" b="0" dirty="0" err="1">
                <a:latin typeface="+mn-lt"/>
              </a:rPr>
              <a:t>Klassifikationssystem</a:t>
            </a:r>
            <a:r>
              <a:rPr lang="en-US" sz="1300" b="0" dirty="0">
                <a:latin typeface="+mn-lt"/>
              </a:rPr>
              <a:t> (ICD-10 &gt;30 Jahre alt)</a:t>
            </a:r>
          </a:p>
          <a:p>
            <a:pPr marL="342900" indent="-285750" eaLnBrk="1" hangingPunct="1">
              <a:lnSpc>
                <a:spcPct val="90000"/>
              </a:lnSpc>
              <a:spcAft>
                <a:spcPts val="600"/>
              </a:spcAft>
              <a:buFont typeface="Arial" panose="020B0604020202020204" pitchFamily="34" charset="0"/>
              <a:buChar char="•"/>
            </a:pPr>
            <a:r>
              <a:rPr lang="en-US" sz="1300" b="0" dirty="0" err="1">
                <a:latin typeface="+mn-lt"/>
              </a:rPr>
              <a:t>b</a:t>
            </a:r>
            <a:r>
              <a:rPr lang="en-US" sz="1300" b="0" dirty="0" err="1">
                <a:effectLst/>
                <a:latin typeface="+mn-lt"/>
              </a:rPr>
              <a:t>reitere</a:t>
            </a:r>
            <a:r>
              <a:rPr lang="en-US" sz="1300" b="0" dirty="0">
                <a:effectLst/>
                <a:latin typeface="+mn-lt"/>
              </a:rPr>
              <a:t> </a:t>
            </a:r>
            <a:r>
              <a:rPr lang="en-US" sz="1300" b="0" dirty="0" err="1">
                <a:effectLst/>
                <a:latin typeface="+mn-lt"/>
              </a:rPr>
              <a:t>Sensiti</a:t>
            </a:r>
            <a:r>
              <a:rPr lang="en-US" sz="1300" b="0" dirty="0" err="1">
                <a:latin typeface="+mn-lt"/>
              </a:rPr>
              <a:t>vität</a:t>
            </a:r>
            <a:r>
              <a:rPr lang="en-US" sz="1300" b="0" dirty="0">
                <a:latin typeface="+mn-lt"/>
              </a:rPr>
              <a:t> der </a:t>
            </a:r>
            <a:r>
              <a:rPr lang="en-US" sz="1300" b="0" dirty="0" err="1">
                <a:latin typeface="+mn-lt"/>
              </a:rPr>
              <a:t>Konzepte</a:t>
            </a:r>
            <a:endParaRPr lang="en-US" sz="1300" b="0" dirty="0">
              <a:effectLst/>
              <a:latin typeface="+mn-lt"/>
            </a:endParaRPr>
          </a:p>
          <a:p>
            <a:pPr marL="57150" indent="0" eaLnBrk="1" hangingPunct="1">
              <a:lnSpc>
                <a:spcPct val="90000"/>
              </a:lnSpc>
              <a:spcAft>
                <a:spcPts val="600"/>
              </a:spcAft>
            </a:pPr>
            <a:endParaRPr lang="en-US"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792930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u="sng" kern="1200" dirty="0" err="1">
                <a:solidFill>
                  <a:schemeClr val="tx1"/>
                </a:solidFill>
                <a:latin typeface="+mj-lt"/>
                <a:ea typeface="+mj-ea"/>
                <a:cs typeface="+mj-cs"/>
              </a:rPr>
              <a:t>Somatoforme</a:t>
            </a:r>
            <a:r>
              <a:rPr lang="en-US" altLang="de-DE" u="sng" kern="1200" dirty="0">
                <a:solidFill>
                  <a:schemeClr val="tx1"/>
                </a:solidFill>
                <a:latin typeface="+mj-lt"/>
                <a:ea typeface="+mj-ea"/>
                <a:cs typeface="+mj-cs"/>
              </a:rPr>
              <a:t> </a:t>
            </a:r>
            <a:r>
              <a:rPr lang="en-US" altLang="de-DE" u="sng" kern="1200" dirty="0" err="1">
                <a:solidFill>
                  <a:schemeClr val="tx1"/>
                </a:solidFill>
                <a:latin typeface="+mj-lt"/>
                <a:ea typeface="+mj-ea"/>
                <a:cs typeface="+mj-cs"/>
              </a:rPr>
              <a:t>Störungen</a:t>
            </a:r>
            <a:endParaRPr lang="en-US" altLang="de-DE"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de-DE" sz="1300" b="0" dirty="0">
                <a:latin typeface="+mn-lt"/>
              </a:rPr>
              <a:t>„Somatoforme Störungen“ (F45) nach ICD-10 werden zu </a:t>
            </a:r>
          </a:p>
          <a:p>
            <a:pPr marL="285750" indent="-285750">
              <a:buFont typeface="Arial" panose="020B0604020202020204" pitchFamily="34" charset="0"/>
              <a:buChar char="•"/>
            </a:pPr>
            <a:endParaRPr lang="de-DE" sz="1300" b="0" dirty="0">
              <a:latin typeface="+mn-lt"/>
            </a:endParaRPr>
          </a:p>
          <a:p>
            <a:pPr marL="285750" indent="-285750">
              <a:buFont typeface="Arial" panose="020B0604020202020204" pitchFamily="34" charset="0"/>
              <a:buChar char="•"/>
            </a:pPr>
            <a:r>
              <a:rPr lang="de-DE" sz="1300" b="0" dirty="0">
                <a:latin typeface="+mn-lt"/>
              </a:rPr>
              <a:t>„Störungen des körperlichen Erlebens oder der körperlichen Belastung“ (6C20): („</a:t>
            </a:r>
            <a:r>
              <a:rPr lang="de-DE" sz="1300" b="0" dirty="0" err="1">
                <a:latin typeface="+mn-lt"/>
              </a:rPr>
              <a:t>Bodily</a:t>
            </a:r>
            <a:r>
              <a:rPr lang="de-DE" sz="1300" b="0" dirty="0">
                <a:latin typeface="+mn-lt"/>
              </a:rPr>
              <a:t> </a:t>
            </a:r>
            <a:r>
              <a:rPr lang="de-DE" sz="1300" b="0" dirty="0" err="1">
                <a:latin typeface="+mn-lt"/>
              </a:rPr>
              <a:t>Distress</a:t>
            </a:r>
            <a:r>
              <a:rPr lang="de-DE" sz="1300" b="0" dirty="0">
                <a:latin typeface="+mn-lt"/>
              </a:rPr>
              <a:t> </a:t>
            </a:r>
            <a:r>
              <a:rPr lang="de-DE" sz="1300" b="0" dirty="0" err="1">
                <a:latin typeface="+mn-lt"/>
              </a:rPr>
              <a:t>Disorder</a:t>
            </a:r>
            <a:r>
              <a:rPr lang="de-DE" sz="1300" b="0" dirty="0">
                <a:latin typeface="+mn-lt"/>
              </a:rPr>
              <a:t>“)</a:t>
            </a:r>
          </a:p>
          <a:p>
            <a:pPr marL="285750" indent="-285750">
              <a:buFont typeface="Arial" panose="020B0604020202020204" pitchFamily="34" charset="0"/>
              <a:buChar char="•"/>
            </a:pPr>
            <a:endParaRPr lang="de-DE" sz="1300" b="0" dirty="0">
              <a:latin typeface="+mn-lt"/>
            </a:endParaRPr>
          </a:p>
          <a:p>
            <a:pPr marL="285750" indent="-285750">
              <a:buFont typeface="Arial" panose="020B0604020202020204" pitchFamily="34" charset="0"/>
              <a:buChar char="•"/>
            </a:pPr>
            <a:r>
              <a:rPr lang="de-DE" sz="1300" b="0" dirty="0">
                <a:latin typeface="+mn-lt"/>
              </a:rPr>
              <a:t>Große Überschneidungen mit der </a:t>
            </a:r>
            <a:r>
              <a:rPr lang="de-DE" sz="1300" b="0" dirty="0">
                <a:solidFill>
                  <a:srgbClr val="FF0000"/>
                </a:solidFill>
                <a:latin typeface="+mn-lt"/>
              </a:rPr>
              <a:t>somatischen Belastungsstörung </a:t>
            </a:r>
            <a:r>
              <a:rPr lang="de-DE" sz="1300" b="0" dirty="0">
                <a:latin typeface="+mn-lt"/>
              </a:rPr>
              <a:t>in DSM-5 </a:t>
            </a:r>
          </a:p>
          <a:p>
            <a:pPr marL="285750" indent="-285750">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r>
              <a:rPr lang="de-DE" sz="1300" b="0" dirty="0">
                <a:solidFill>
                  <a:srgbClr val="FF0000"/>
                </a:solidFill>
                <a:latin typeface="+mn-lt"/>
              </a:rPr>
              <a:t>Ätiologie</a:t>
            </a:r>
            <a:r>
              <a:rPr lang="de-DE" sz="1300" b="0" dirty="0">
                <a:latin typeface="+mn-lt"/>
              </a:rPr>
              <a:t> (somatisch oder psychisch?) tritt gegenüber dem </a:t>
            </a:r>
            <a:r>
              <a:rPr lang="de-DE" sz="1300" b="0" dirty="0">
                <a:solidFill>
                  <a:srgbClr val="FF0000"/>
                </a:solidFill>
                <a:latin typeface="+mn-lt"/>
              </a:rPr>
              <a:t>Grad der Belastung </a:t>
            </a:r>
            <a:r>
              <a:rPr lang="de-DE" sz="1300" b="0" dirty="0">
                <a:latin typeface="+mn-lt"/>
              </a:rPr>
              <a:t>und der psychosozialen </a:t>
            </a:r>
            <a:r>
              <a:rPr lang="de-DE" sz="1300" b="0" dirty="0">
                <a:solidFill>
                  <a:srgbClr val="FF0000"/>
                </a:solidFill>
                <a:latin typeface="+mn-lt"/>
              </a:rPr>
              <a:t>Folgen</a:t>
            </a:r>
            <a:r>
              <a:rPr lang="de-DE" sz="1300" b="0" dirty="0">
                <a:latin typeface="+mn-lt"/>
              </a:rPr>
              <a:t> der Symptomatik in den Hintergrund.</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31622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u="sng" kern="1200" dirty="0" err="1">
                <a:solidFill>
                  <a:schemeClr val="tx1"/>
                </a:solidFill>
                <a:latin typeface="+mj-lt"/>
                <a:ea typeface="+mj-ea"/>
                <a:cs typeface="+mj-cs"/>
              </a:rPr>
              <a:t>Systematik</a:t>
            </a:r>
            <a:r>
              <a:rPr lang="en-US" altLang="de-DE" u="sng" kern="1200" dirty="0">
                <a:solidFill>
                  <a:schemeClr val="tx1"/>
                </a:solidFill>
                <a:latin typeface="+mj-lt"/>
                <a:ea typeface="+mj-ea"/>
                <a:cs typeface="+mj-cs"/>
              </a:rPr>
              <a:t> der </a:t>
            </a:r>
            <a:r>
              <a:rPr lang="en-US" altLang="de-DE" u="sng" kern="1200" dirty="0" err="1">
                <a:solidFill>
                  <a:schemeClr val="tx1"/>
                </a:solidFill>
                <a:latin typeface="+mj-lt"/>
                <a:ea typeface="+mj-ea"/>
                <a:cs typeface="+mj-cs"/>
              </a:rPr>
              <a:t>Klassifikation</a:t>
            </a:r>
            <a:endParaRPr lang="en-US" altLang="de-DE"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l">
              <a:lnSpc>
                <a:spcPct val="15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▽Störungen des körperlichen Erlebens oder der körperlichen Belastung</a:t>
            </a:r>
          </a:p>
          <a:p>
            <a:pPr algn="l">
              <a:lnSpc>
                <a:spcPct val="150000"/>
              </a:lnSpc>
              <a:buFont typeface="Arial" panose="020B0604020202020204" pitchFamily="34" charset="0"/>
              <a:buChar char="•"/>
            </a:pPr>
            <a:r>
              <a:rPr lang="de-DE" sz="1400" b="1" i="0" u="none" strike="noStrike" dirty="0">
                <a:solidFill>
                  <a:srgbClr val="333333"/>
                </a:solidFill>
                <a:effectLst/>
                <a:latin typeface="Helvetica Neue" panose="02000503000000020004" pitchFamily="2" charset="0"/>
              </a:rPr>
              <a:t>6C20</a:t>
            </a:r>
            <a:r>
              <a:rPr lang="de-DE" sz="1400" b="0" i="0" u="none" strike="noStrike" dirty="0">
                <a:solidFill>
                  <a:srgbClr val="333333"/>
                </a:solidFill>
                <a:effectLst/>
                <a:latin typeface="Helvetica Neue" panose="02000503000000020004" pitchFamily="2" charset="0"/>
              </a:rPr>
              <a:t> Körperstressstörung</a:t>
            </a:r>
          </a:p>
          <a:p>
            <a:pPr algn="l">
              <a:lnSpc>
                <a:spcPct val="150000"/>
              </a:lnSpc>
              <a:buFont typeface="Arial" panose="020B0604020202020204" pitchFamily="34" charset="0"/>
              <a:buChar char="•"/>
            </a:pPr>
            <a:r>
              <a:rPr lang="de-DE" sz="1400" b="1" i="0" u="none" strike="noStrike" dirty="0">
                <a:solidFill>
                  <a:srgbClr val="333333"/>
                </a:solidFill>
                <a:effectLst/>
                <a:latin typeface="Helvetica Neue" panose="02000503000000020004" pitchFamily="2" charset="0"/>
              </a:rPr>
              <a:t>6C21</a:t>
            </a:r>
            <a:r>
              <a:rPr lang="de-DE" sz="1400" b="0" i="0" u="none" strike="noStrike" dirty="0">
                <a:solidFill>
                  <a:srgbClr val="333333"/>
                </a:solidFill>
                <a:effectLst/>
                <a:latin typeface="Helvetica Neue" panose="02000503000000020004" pitchFamily="2" charset="0"/>
              </a:rPr>
              <a:t> Körper-Integritäts-Identitätsstörung [BIID]</a:t>
            </a:r>
          </a:p>
          <a:p>
            <a:pPr algn="l">
              <a:lnSpc>
                <a:spcPct val="150000"/>
              </a:lnSpc>
              <a:buFont typeface="Arial" panose="020B0604020202020204" pitchFamily="34" charset="0"/>
              <a:buChar char="•"/>
            </a:pPr>
            <a:r>
              <a:rPr lang="de-DE" sz="1400" b="1" i="0" u="none" strike="noStrike" dirty="0">
                <a:solidFill>
                  <a:srgbClr val="800000"/>
                </a:solidFill>
                <a:effectLst/>
                <a:latin typeface="Helvetica Neue" panose="02000503000000020004" pitchFamily="2" charset="0"/>
              </a:rPr>
              <a:t>6C2Y</a:t>
            </a:r>
            <a:r>
              <a:rPr lang="de-DE" sz="1400" b="0" i="0" u="none" strike="noStrike" dirty="0">
                <a:solidFill>
                  <a:srgbClr val="800000"/>
                </a:solidFill>
                <a:effectLst/>
                <a:latin typeface="Helvetica Neue" panose="02000503000000020004" pitchFamily="2" charset="0"/>
              </a:rPr>
              <a:t> Sonstige näher bezeichnete Störungen des körperlichen Erlebens oder der körperlichen Belastung</a:t>
            </a:r>
            <a:endParaRPr lang="de-DE" sz="1400" b="0" i="0" u="none" strike="noStrike" dirty="0">
              <a:solidFill>
                <a:srgbClr val="333333"/>
              </a:solidFill>
              <a:effectLst/>
              <a:latin typeface="Helvetica Neue" panose="02000503000000020004" pitchFamily="2" charset="0"/>
            </a:endParaRPr>
          </a:p>
          <a:p>
            <a:pPr algn="l">
              <a:lnSpc>
                <a:spcPct val="150000"/>
              </a:lnSpc>
              <a:buFont typeface="Arial" panose="020B0604020202020204" pitchFamily="34" charset="0"/>
              <a:buChar char="•"/>
            </a:pPr>
            <a:r>
              <a:rPr lang="de-DE" sz="1400" b="1" i="0" u="none" strike="noStrike" dirty="0">
                <a:solidFill>
                  <a:srgbClr val="800000"/>
                </a:solidFill>
                <a:effectLst/>
                <a:latin typeface="Helvetica Neue" panose="02000503000000020004" pitchFamily="2" charset="0"/>
              </a:rPr>
              <a:t>6C2Z</a:t>
            </a:r>
            <a:r>
              <a:rPr lang="de-DE" sz="1400" b="0" i="0" u="none" strike="noStrike" dirty="0">
                <a:solidFill>
                  <a:srgbClr val="800000"/>
                </a:solidFill>
                <a:effectLst/>
                <a:latin typeface="Helvetica Neue" panose="02000503000000020004" pitchFamily="2" charset="0"/>
              </a:rPr>
              <a:t> Störungen des körperlichen Erlebens oder der körperlichen Belastung, nicht näher bezeichnet</a:t>
            </a:r>
            <a:endParaRPr lang="de-DE" sz="1400" b="0" i="0" u="none" strike="noStrike" dirty="0">
              <a:solidFill>
                <a:srgbClr val="333333"/>
              </a:solidFill>
              <a:effectLst/>
              <a:latin typeface="Helvetica Neue" panose="02000503000000020004" pitchFamily="2" charset="0"/>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82382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u="sng" kern="1200" dirty="0" err="1">
                <a:solidFill>
                  <a:schemeClr val="tx1"/>
                </a:solidFill>
                <a:latin typeface="+mj-lt"/>
                <a:ea typeface="+mj-ea"/>
                <a:cs typeface="+mj-cs"/>
              </a:rPr>
              <a:t>Störungs</a:t>
            </a:r>
            <a:r>
              <a:rPr lang="en-US" altLang="de-DE" u="sng" kern="1200" dirty="0">
                <a:solidFill>
                  <a:schemeClr val="tx1"/>
                </a:solidFill>
                <a:latin typeface="+mj-lt"/>
                <a:ea typeface="+mj-ea"/>
                <a:cs typeface="+mj-cs"/>
              </a:rPr>
              <a:t>-”</a:t>
            </a:r>
            <a:r>
              <a:rPr lang="en-US" altLang="de-DE" u="sng" kern="1200" dirty="0" err="1">
                <a:solidFill>
                  <a:schemeClr val="tx1"/>
                </a:solidFill>
                <a:latin typeface="+mj-lt"/>
                <a:ea typeface="+mj-ea"/>
                <a:cs typeface="+mj-cs"/>
              </a:rPr>
              <a:t>Nachbarschaft</a:t>
            </a:r>
            <a:r>
              <a:rPr lang="en-US" altLang="de-DE" u="sng" kern="1200" dirty="0">
                <a:solidFill>
                  <a:schemeClr val="tx1"/>
                </a:solidFill>
                <a:latin typeface="+mj-lt"/>
                <a:ea typeface="+mj-ea"/>
                <a:cs typeface="+mj-cs"/>
              </a:rPr>
              <a:t>”</a:t>
            </a: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127418"/>
            <a:ext cx="7882128" cy="3469933"/>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70000" lnSpcReduction="2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l">
              <a:buFont typeface="Arial" panose="020B0604020202020204" pitchFamily="34" charset="0"/>
              <a:buChar char="•"/>
            </a:pPr>
            <a:r>
              <a:rPr lang="de-DE" sz="1400" b="0" i="0" u="none" strike="noStrike" dirty="0">
                <a:solidFill>
                  <a:srgbClr val="FF0000"/>
                </a:solidFill>
                <a:effectLst/>
                <a:latin typeface="Helvetica Neue" panose="02000503000000020004" pitchFamily="2" charset="0"/>
              </a:rPr>
              <a:t>Stress-Störungen</a:t>
            </a:r>
          </a:p>
          <a:p>
            <a:pPr algn="l">
              <a:buFont typeface="Arial" panose="020B0604020202020204" pitchFamily="34" charset="0"/>
              <a:buChar char="•"/>
            </a:pPr>
            <a:endParaRPr lang="de-DE" sz="1400" b="0" i="0" u="none" strike="noStrike" dirty="0">
              <a:solidFill>
                <a:srgbClr val="333333"/>
              </a:solidFill>
              <a:effectLst/>
              <a:latin typeface="Helvetica Neue" panose="02000503000000020004" pitchFamily="2" charset="0"/>
            </a:endParaRPr>
          </a:p>
          <a:p>
            <a:pPr algn="l">
              <a:lnSpc>
                <a:spcPct val="17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Störungen in direktem Zusammenhang mit einem </a:t>
            </a:r>
            <a:r>
              <a:rPr lang="de-DE" sz="1400" b="0" i="0" u="none" strike="noStrike" dirty="0">
                <a:solidFill>
                  <a:srgbClr val="FF0000"/>
                </a:solidFill>
                <a:effectLst/>
                <a:latin typeface="Helvetica Neue" panose="02000503000000020004" pitchFamily="2" charset="0"/>
              </a:rPr>
              <a:t>belastenden oder traumatischen Ereignis </a:t>
            </a:r>
            <a:r>
              <a:rPr lang="de-DE" sz="1400" b="0" i="0" u="none" strike="noStrike" dirty="0">
                <a:solidFill>
                  <a:srgbClr val="333333"/>
                </a:solidFill>
                <a:effectLst/>
                <a:latin typeface="Helvetica Neue" panose="02000503000000020004" pitchFamily="2" charset="0"/>
              </a:rPr>
              <a:t>oder einer Reihe solcher Ereignisse oder negativer Erfahrungen. </a:t>
            </a:r>
          </a:p>
          <a:p>
            <a:pPr algn="l">
              <a:lnSpc>
                <a:spcPct val="17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Für jede der Störungen in dieser Gruppierung ist ein </a:t>
            </a:r>
            <a:r>
              <a:rPr lang="de-DE" sz="1400" b="0" i="0" u="none" strike="noStrike" dirty="0">
                <a:solidFill>
                  <a:srgbClr val="FF0000"/>
                </a:solidFill>
                <a:effectLst/>
                <a:latin typeface="Helvetica Neue" panose="02000503000000020004" pitchFamily="2" charset="0"/>
              </a:rPr>
              <a:t>identifizierbarer Stressor </a:t>
            </a:r>
            <a:r>
              <a:rPr lang="de-DE" sz="1400" b="0" i="0" u="none" strike="noStrike" dirty="0">
                <a:solidFill>
                  <a:srgbClr val="333333"/>
                </a:solidFill>
                <a:effectLst/>
                <a:latin typeface="Helvetica Neue" panose="02000503000000020004" pitchFamily="2" charset="0"/>
              </a:rPr>
              <a:t>ein notwendiger, wenn auch nicht hinreichender Kausalfaktor. </a:t>
            </a:r>
          </a:p>
          <a:p>
            <a:pPr algn="l">
              <a:lnSpc>
                <a:spcPct val="17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Obwohl nicht alle Personen, die einem identifizierten Stressor ausgesetzt sind, eine Störung entwickeln, wären die Störungen in dieser Gruppierung ohne das Erleben des Stressors nicht aufgetreten. </a:t>
            </a:r>
          </a:p>
          <a:p>
            <a:pPr algn="l">
              <a:lnSpc>
                <a:spcPct val="17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Stressauslösende Ereignisse für einige Störungen in dieser Gruppierung liegen im normalen Bereich der Lebenserfahrungen (z. B. Scheidung, sozioökonomische Probleme, Trauerfall). Für andere Störungen ist ein Stressor von extrem bedrohlicher oder schrecklicher Natur erforderlich (d. h. potenziell traumatische Ereignisse). </a:t>
            </a:r>
          </a:p>
          <a:p>
            <a:pPr algn="l">
              <a:lnSpc>
                <a:spcPct val="170000"/>
              </a:lnSpc>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Bei allen Störungen in dieser Gruppierung sind es die </a:t>
            </a:r>
            <a:r>
              <a:rPr lang="de-DE" sz="1400" b="0" i="0" u="none" strike="noStrike" dirty="0">
                <a:solidFill>
                  <a:srgbClr val="FF0000"/>
                </a:solidFill>
                <a:effectLst/>
                <a:latin typeface="Helvetica Neue" panose="02000503000000020004" pitchFamily="2" charset="0"/>
              </a:rPr>
              <a:t>Art</a:t>
            </a:r>
            <a:r>
              <a:rPr lang="de-DE" sz="1400" b="0" i="0" u="none" strike="noStrike" dirty="0">
                <a:solidFill>
                  <a:srgbClr val="333333"/>
                </a:solidFill>
                <a:effectLst/>
                <a:latin typeface="Helvetica Neue" panose="02000503000000020004" pitchFamily="2" charset="0"/>
              </a:rPr>
              <a:t>, das </a:t>
            </a:r>
            <a:r>
              <a:rPr lang="de-DE" sz="1400" b="0" i="0" u="none" strike="noStrike" dirty="0">
                <a:solidFill>
                  <a:srgbClr val="FF0000"/>
                </a:solidFill>
                <a:effectLst/>
                <a:latin typeface="Helvetica Neue" panose="02000503000000020004" pitchFamily="2" charset="0"/>
              </a:rPr>
              <a:t>Muster</a:t>
            </a:r>
            <a:r>
              <a:rPr lang="de-DE" sz="1400" b="0" i="0" u="none" strike="noStrike" dirty="0">
                <a:solidFill>
                  <a:srgbClr val="333333"/>
                </a:solidFill>
                <a:effectLst/>
                <a:latin typeface="Helvetica Neue" panose="02000503000000020004" pitchFamily="2" charset="0"/>
              </a:rPr>
              <a:t> und die </a:t>
            </a:r>
            <a:r>
              <a:rPr lang="de-DE" sz="1400" b="0" i="0" u="none" strike="noStrike" dirty="0">
                <a:solidFill>
                  <a:srgbClr val="FF0000"/>
                </a:solidFill>
                <a:effectLst/>
                <a:latin typeface="Helvetica Neue" panose="02000503000000020004" pitchFamily="2" charset="0"/>
              </a:rPr>
              <a:t>Dauer</a:t>
            </a:r>
            <a:r>
              <a:rPr lang="de-DE" sz="1400" b="0" i="0" u="none" strike="noStrike" dirty="0">
                <a:solidFill>
                  <a:srgbClr val="333333"/>
                </a:solidFill>
                <a:effectLst/>
                <a:latin typeface="Helvetica Neue" panose="02000503000000020004" pitchFamily="2" charset="0"/>
              </a:rPr>
              <a:t> der Symptome, die als Reaktion auf die belastenden Ereignisse auftreten - zusammen mit den damit verbundenen funktionellen Beeinträchtigungen -, die die Störungen ausmachen.</a:t>
            </a:r>
          </a:p>
          <a:p>
            <a:pPr marL="0" indent="0" algn="l"/>
            <a:br>
              <a:rPr lang="de-DE" sz="1400" b="1" i="0" u="none" strike="noStrike" dirty="0">
                <a:solidFill>
                  <a:srgbClr val="333333"/>
                </a:solidFill>
                <a:effectLst/>
                <a:latin typeface="Helvetica Neue" panose="02000503000000020004" pitchFamily="2" charset="0"/>
              </a:rPr>
            </a:br>
            <a:endParaRPr lang="de-DE" sz="1400" b="0" i="0" u="none" strike="noStrike" dirty="0">
              <a:solidFill>
                <a:srgbClr val="333333"/>
              </a:solidFill>
              <a:effectLst/>
              <a:latin typeface="Helvetica Neue" panose="02000503000000020004" pitchFamily="2" charset="0"/>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02080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sz="3600" u="sng" kern="1200" dirty="0" err="1">
                <a:solidFill>
                  <a:schemeClr val="tx1"/>
                </a:solidFill>
                <a:latin typeface="+mj-lt"/>
                <a:ea typeface="+mj-ea"/>
                <a:cs typeface="+mj-cs"/>
              </a:rPr>
              <a:t>Störungen</a:t>
            </a:r>
            <a:r>
              <a:rPr lang="en-US" altLang="de-DE" sz="3600" u="sng" kern="1200" dirty="0">
                <a:solidFill>
                  <a:schemeClr val="tx1"/>
                </a:solidFill>
                <a:latin typeface="+mj-lt"/>
                <a:ea typeface="+mj-ea"/>
                <a:cs typeface="+mj-cs"/>
              </a:rPr>
              <a:t> des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Erlebens</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oder</a:t>
            </a:r>
            <a:r>
              <a:rPr lang="en-US" altLang="de-DE" sz="3600" u="sng" kern="1200" dirty="0">
                <a:solidFill>
                  <a:schemeClr val="tx1"/>
                </a:solidFill>
                <a:latin typeface="+mj-lt"/>
                <a:ea typeface="+mj-ea"/>
                <a:cs typeface="+mj-cs"/>
              </a:rPr>
              <a:t> der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Belastung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endParaRPr lang="de-DE" sz="1300" b="0" dirty="0">
              <a:latin typeface="+mn-lt"/>
            </a:endParaRPr>
          </a:p>
          <a:p>
            <a:pPr marL="285750" indent="-285750">
              <a:buFont typeface="Arial" panose="020B0604020202020204" pitchFamily="34" charset="0"/>
              <a:buChar char="•"/>
            </a:pPr>
            <a:r>
              <a:rPr lang="de-DE" sz="1300" b="0" dirty="0">
                <a:latin typeface="+mn-lt"/>
              </a:rPr>
              <a:t>6C20 Körperstressstörung</a:t>
            </a:r>
          </a:p>
          <a:p>
            <a:pPr marL="555625" lvl="1" indent="-285750">
              <a:lnSpc>
                <a:spcPct val="150000"/>
              </a:lnSpc>
              <a:buFont typeface="Arial" panose="020B0604020202020204" pitchFamily="34" charset="0"/>
              <a:buChar char="•"/>
            </a:pPr>
            <a:r>
              <a:rPr lang="de-DE" sz="1300" b="0" dirty="0">
                <a:latin typeface="+mn-lt"/>
              </a:rPr>
              <a:t>6C20.0 Leichtgradige Körperstressstörung</a:t>
            </a:r>
          </a:p>
          <a:p>
            <a:pPr marL="555625" lvl="1" indent="-285750">
              <a:lnSpc>
                <a:spcPct val="150000"/>
              </a:lnSpc>
              <a:buFont typeface="Arial" panose="020B0604020202020204" pitchFamily="34" charset="0"/>
              <a:buChar char="•"/>
            </a:pPr>
            <a:r>
              <a:rPr lang="de-DE" sz="1300" b="0" dirty="0">
                <a:latin typeface="+mn-lt"/>
              </a:rPr>
              <a:t>6C20.1 Mittelgradige Körperstressstörung</a:t>
            </a:r>
          </a:p>
          <a:p>
            <a:pPr marL="555625" lvl="1" indent="-285750">
              <a:lnSpc>
                <a:spcPct val="150000"/>
              </a:lnSpc>
              <a:buFont typeface="Arial" panose="020B0604020202020204" pitchFamily="34" charset="0"/>
              <a:buChar char="•"/>
            </a:pPr>
            <a:r>
              <a:rPr lang="de-DE" sz="1300" b="0" dirty="0">
                <a:latin typeface="+mn-lt"/>
              </a:rPr>
              <a:t>6C20.2 Schwergradige Körperstressstörung</a:t>
            </a:r>
          </a:p>
          <a:p>
            <a:pPr marL="555625" lvl="1" indent="-285750">
              <a:lnSpc>
                <a:spcPct val="150000"/>
              </a:lnSpc>
              <a:buFont typeface="Arial" panose="020B0604020202020204" pitchFamily="34" charset="0"/>
              <a:buChar char="•"/>
            </a:pPr>
            <a:r>
              <a:rPr lang="de-DE" sz="1300" b="0" dirty="0">
                <a:latin typeface="+mn-lt"/>
              </a:rPr>
              <a:t>6C20.Z Körperstressstörung, nicht näher bezeichnet</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39593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4400" b="0" i="0" u="none" strike="noStrike" dirty="0">
                <a:solidFill>
                  <a:schemeClr val="tx1"/>
                </a:solidFill>
                <a:effectLst/>
                <a:latin typeface="Helvetica Neue" panose="02000503000000020004" pitchFamily="2" charset="0"/>
              </a:rPr>
              <a:t>Körperstressstörung 6C20</a:t>
            </a:r>
            <a:endParaRPr lang="en-US" altLang="de-DE"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l">
              <a:buFont typeface="Arial" panose="020B0604020202020204" pitchFamily="34" charset="0"/>
              <a:buChar char="•"/>
            </a:pPr>
            <a:r>
              <a:rPr lang="de-DE" sz="1400" b="0" i="0" u="none" strike="noStrike" dirty="0">
                <a:solidFill>
                  <a:srgbClr val="FF0000"/>
                </a:solidFill>
                <a:effectLst/>
                <a:latin typeface="Helvetica Neue" panose="02000503000000020004" pitchFamily="2" charset="0"/>
              </a:rPr>
              <a:t>Vorhandensein von körperlichen Symptomen</a:t>
            </a:r>
            <a:r>
              <a:rPr lang="de-DE" sz="1400" b="0" i="0" u="none" strike="noStrike" dirty="0">
                <a:solidFill>
                  <a:srgbClr val="333333"/>
                </a:solidFill>
                <a:effectLst/>
                <a:latin typeface="Helvetica Neue" panose="02000503000000020004" pitchFamily="2" charset="0"/>
              </a:rPr>
              <a:t>, die für den Betroffenen belastend sind, </a:t>
            </a:r>
          </a:p>
          <a:p>
            <a:pPr marL="0" indent="0" algn="l"/>
            <a:r>
              <a:rPr lang="de-DE" sz="1400" b="0" i="0" u="none" strike="noStrike" dirty="0">
                <a:solidFill>
                  <a:srgbClr val="333333"/>
                </a:solidFill>
                <a:effectLst/>
                <a:latin typeface="Helvetica Neue" panose="02000503000000020004" pitchFamily="2" charset="0"/>
              </a:rPr>
              <a:t>und </a:t>
            </a:r>
          </a:p>
          <a:p>
            <a:pPr algn="just">
              <a:buFont typeface="Arial" panose="020B0604020202020204" pitchFamily="34" charset="0"/>
              <a:buChar char="•"/>
            </a:pPr>
            <a:r>
              <a:rPr lang="de-DE" sz="1400" b="0" i="0" u="none" strike="noStrike" dirty="0">
                <a:solidFill>
                  <a:srgbClr val="FF0000"/>
                </a:solidFill>
                <a:effectLst/>
                <a:latin typeface="Helvetica Neue" panose="02000503000000020004" pitchFamily="2" charset="0"/>
              </a:rPr>
              <a:t>übermäßige Aufmerksamkeit</a:t>
            </a:r>
            <a:r>
              <a:rPr lang="de-DE" sz="1400" b="0" i="0" u="none" strike="noStrike" dirty="0">
                <a:solidFill>
                  <a:srgbClr val="333333"/>
                </a:solidFill>
                <a:effectLst/>
                <a:latin typeface="Helvetica Neue" panose="02000503000000020004" pitchFamily="2" charset="0"/>
              </a:rPr>
              <a:t>, die auf die Symptome gerichtet ist und sich durch wiederholte Kontakte mit Gesundheitsdienstleistern äußern kann. </a:t>
            </a:r>
          </a:p>
          <a:p>
            <a:pPr algn="l">
              <a:buFont typeface="Arial" panose="020B0604020202020204" pitchFamily="34" charset="0"/>
              <a:buChar char="•"/>
            </a:pPr>
            <a:endParaRPr lang="de-DE" sz="1400" b="0" i="0" u="none" strike="noStrike" dirty="0">
              <a:solidFill>
                <a:srgbClr val="333333"/>
              </a:solidFill>
              <a:effectLst/>
              <a:latin typeface="Helvetica Neue" panose="02000503000000020004" pitchFamily="2" charset="0"/>
            </a:endParaRPr>
          </a:p>
          <a:p>
            <a:pPr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Wenn ein anderer Gesundheitszustand die Symptome verursacht oder zu ihnen beiträgt, ist der Grad der Aufmerksamkeit im Verhältnis zur Art und zum Verlauf der Symptome eindeutig </a:t>
            </a:r>
            <a:r>
              <a:rPr lang="de-DE" sz="1400" b="0" i="0" u="none" strike="noStrike" dirty="0">
                <a:solidFill>
                  <a:srgbClr val="FF0000"/>
                </a:solidFill>
                <a:effectLst/>
                <a:latin typeface="Helvetica Neue" panose="02000503000000020004" pitchFamily="2" charset="0"/>
              </a:rPr>
              <a:t>übermäßig</a:t>
            </a:r>
            <a:r>
              <a:rPr lang="de-DE" sz="1400" b="0" i="0" u="none" strike="noStrike" dirty="0">
                <a:solidFill>
                  <a:srgbClr val="333333"/>
                </a:solidFill>
                <a:effectLst/>
                <a:latin typeface="Helvetica Neue" panose="02000503000000020004" pitchFamily="2" charset="0"/>
              </a:rPr>
              <a:t>. </a:t>
            </a:r>
          </a:p>
          <a:p>
            <a:pPr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übermäßige Aufmerksamkeit wird nicht durch geeignete klinische Untersuchungen und Untersuchungen sowie durch angemessene Beruhigungsmaßnahmen gemildert. </a:t>
            </a:r>
          </a:p>
          <a:p>
            <a:pPr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körperlichen Symptome sind </a:t>
            </a:r>
            <a:r>
              <a:rPr lang="de-DE" sz="1400" b="0" i="0" u="none" strike="noStrike" dirty="0">
                <a:solidFill>
                  <a:srgbClr val="FF0000"/>
                </a:solidFill>
                <a:effectLst/>
                <a:latin typeface="Helvetica Neue" panose="02000503000000020004" pitchFamily="2" charset="0"/>
              </a:rPr>
              <a:t>anhaltend</a:t>
            </a:r>
            <a:r>
              <a:rPr lang="de-DE" sz="1400" b="0" i="0" u="none" strike="noStrike" dirty="0">
                <a:solidFill>
                  <a:srgbClr val="333333"/>
                </a:solidFill>
                <a:effectLst/>
                <a:latin typeface="Helvetica Neue" panose="02000503000000020004" pitchFamily="2" charset="0"/>
              </a:rPr>
              <a:t> und treten an den meisten Tagen mindestens </a:t>
            </a:r>
            <a:r>
              <a:rPr lang="de-DE" sz="1400" b="0" i="0" u="none" strike="noStrike" dirty="0">
                <a:solidFill>
                  <a:srgbClr val="FF0000"/>
                </a:solidFill>
                <a:effectLst/>
                <a:latin typeface="Helvetica Neue" panose="02000503000000020004" pitchFamily="2" charset="0"/>
              </a:rPr>
              <a:t>mehrere Monate</a:t>
            </a:r>
            <a:r>
              <a:rPr lang="de-DE" sz="1400" b="0" i="0" u="none" strike="noStrike" dirty="0">
                <a:solidFill>
                  <a:srgbClr val="333333"/>
                </a:solidFill>
                <a:effectLst/>
                <a:latin typeface="Helvetica Neue" panose="02000503000000020004" pitchFamily="2" charset="0"/>
              </a:rPr>
              <a:t> lang auf. </a:t>
            </a:r>
          </a:p>
          <a:p>
            <a:pPr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Typischerweise treten bei einer Körperstressstörung mehrere körperliche Symptome auf, die im Laufe der Zeit variieren können. Gelegentlich gibt es ein einzelnes Symptom - in der Regel Schmerzen oder Müdigkeit -, das mit den anderen Merkmalen der Störung einhergeht. </a:t>
            </a:r>
          </a:p>
          <a:p>
            <a:pPr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Symptome und die damit verbundenen Sorgen und Ängste wirken sich zumindest in gewissem Maße auf das </a:t>
            </a:r>
            <a:r>
              <a:rPr lang="de-DE" sz="1400" b="0" i="0" u="none" strike="noStrike" dirty="0">
                <a:solidFill>
                  <a:srgbClr val="FF0000"/>
                </a:solidFill>
                <a:effectLst/>
                <a:latin typeface="Helvetica Neue" panose="02000503000000020004" pitchFamily="2" charset="0"/>
              </a:rPr>
              <a:t>Funktionieren</a:t>
            </a:r>
            <a:r>
              <a:rPr lang="de-DE" sz="1400" b="0" i="0" u="none" strike="noStrike" dirty="0">
                <a:solidFill>
                  <a:srgbClr val="333333"/>
                </a:solidFill>
                <a:effectLst/>
                <a:latin typeface="Helvetica Neue" panose="02000503000000020004" pitchFamily="2" charset="0"/>
              </a:rPr>
              <a:t> der Person aus (z. B. Belastung in Beziehungen, weniger effektive schulische oder berufliche Leistungen, Verzicht auf bestimmte Freizeitaktivitäten).</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4146958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marL="269875" lvl="1"/>
            <a:r>
              <a:rPr lang="de-DE" sz="3600" b="0" dirty="0">
                <a:latin typeface="+mn-lt"/>
              </a:rPr>
              <a:t>6C20.0 </a:t>
            </a:r>
            <a:r>
              <a:rPr lang="de-DE" sz="3600" b="0" dirty="0">
                <a:solidFill>
                  <a:srgbClr val="FF0000"/>
                </a:solidFill>
                <a:latin typeface="+mn-lt"/>
              </a:rPr>
              <a:t>Leichtgradige</a:t>
            </a:r>
            <a:r>
              <a:rPr lang="de-DE" sz="3600" b="0" dirty="0">
                <a:latin typeface="+mn-lt"/>
              </a:rPr>
              <a:t> Körperstressstörung:</a:t>
            </a: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55625" lvl="1" indent="-285750">
              <a:buFont typeface="Arial" panose="020B0604020202020204" pitchFamily="34" charset="0"/>
              <a:buChar char="•"/>
            </a:pPr>
            <a:endParaRPr lang="de-DE" sz="1300" b="0" dirty="0">
              <a:latin typeface="+mn-lt"/>
            </a:endParaRPr>
          </a:p>
          <a:p>
            <a:pPr marL="555625" lvl="1" indent="-285750">
              <a:buFont typeface="Arial" panose="020B0604020202020204" pitchFamily="34" charset="0"/>
              <a:buChar char="•"/>
            </a:pPr>
            <a:r>
              <a:rPr lang="de-DE" sz="1300" b="0" dirty="0">
                <a:latin typeface="+mn-lt"/>
              </a:rPr>
              <a:t>Alle Definitionskriterien der Körperstressstörung sind vorhanden. </a:t>
            </a:r>
          </a:p>
          <a:p>
            <a:pPr marL="269875" lvl="1"/>
            <a:endParaRPr lang="de-DE" sz="1300" b="0" dirty="0">
              <a:latin typeface="+mn-lt"/>
            </a:endParaRPr>
          </a:p>
          <a:p>
            <a:pPr marL="555625" lvl="1" indent="-285750" algn="just">
              <a:buFont typeface="Arial" panose="020B0604020202020204" pitchFamily="34" charset="0"/>
              <a:buChar char="•"/>
            </a:pPr>
            <a:r>
              <a:rPr lang="de-DE" sz="1300" b="0" dirty="0">
                <a:latin typeface="+mn-lt"/>
              </a:rPr>
              <a:t>Es besteht eine übermäßige Aufmerksamkeit für die belastenden Symptome und ihre Folgen, was zu häufigen Arztbesuchen führen kann, aber die Person ist nicht mit den Symptomen beschäftigt (z. B. verbringt die Person weniger als eine Stunde pro Tag mit ihnen). </a:t>
            </a:r>
          </a:p>
          <a:p>
            <a:pPr marL="269875" lvl="1" algn="just"/>
            <a:endParaRPr lang="de-DE" sz="1300" b="0" dirty="0">
              <a:latin typeface="+mn-lt"/>
            </a:endParaRPr>
          </a:p>
          <a:p>
            <a:pPr marL="555625" lvl="1" indent="-285750" algn="just">
              <a:buFont typeface="Arial" panose="020B0604020202020204" pitchFamily="34" charset="0"/>
              <a:buChar char="•"/>
            </a:pPr>
            <a:r>
              <a:rPr lang="de-DE" sz="1300" b="0" dirty="0">
                <a:latin typeface="+mn-lt"/>
              </a:rPr>
              <a:t>Obwohl der Betroffene sich über die Symptome beklagt und sie sich in gewissem Maße auf sein Leben auswirken können (z. B. Belastung in Beziehungen, weniger effektive schulische oder berufliche Leistungen, Aufgabe bestimmter Freizeitaktivitäten), kommt es nicht zu einer wesentlichen Beeinträchtigung der persönlichen, familiären, sozialen, schulischen, beruflichen oder sonstigen wichtigen Funktionsbereiche des Betroffenen.</a:t>
            </a:r>
          </a:p>
          <a:p>
            <a:pPr marL="269875" lvl="1"/>
            <a:br>
              <a:rPr lang="de-DE" sz="1300" b="0" dirty="0">
                <a:latin typeface="+mn-lt"/>
              </a:rPr>
            </a:b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03299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61191-68A9-D44F-BF99-25BBF0FF9C87}"/>
              </a:ext>
            </a:extLst>
          </p:cNvPr>
          <p:cNvSpPr>
            <a:spLocks noGrp="1"/>
          </p:cNvSpPr>
          <p:nvPr>
            <p:ph type="ctrTitle"/>
          </p:nvPr>
        </p:nvSpPr>
        <p:spPr>
          <a:xfrm>
            <a:off x="323528" y="2276872"/>
            <a:ext cx="8246085" cy="1790700"/>
          </a:xfrm>
        </p:spPr>
        <p:txBody>
          <a:bodyPr>
            <a:normAutofit fontScale="90000"/>
          </a:bodyPr>
          <a:lstStyle/>
          <a:p>
            <a:r>
              <a:rPr lang="de-DE"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Körper, Schmerz und </a:t>
            </a:r>
            <a:br>
              <a:rPr lang="de-DE"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de-DE"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pathogene Erinnerungen – </a:t>
            </a:r>
            <a:br>
              <a:rPr lang="de-DE"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de-DE"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der therapeutische Nutzen von EMDR</a:t>
            </a:r>
            <a:endParaRPr lang="de-DE"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Untertitel 2">
            <a:extLst>
              <a:ext uri="{FF2B5EF4-FFF2-40B4-BE49-F238E27FC236}">
                <a16:creationId xmlns:a16="http://schemas.microsoft.com/office/drawing/2014/main" id="{09FA12F4-54C3-EAAB-74DF-31CDF2557114}"/>
              </a:ext>
            </a:extLst>
          </p:cNvPr>
          <p:cNvSpPr>
            <a:spLocks noGrp="1"/>
          </p:cNvSpPr>
          <p:nvPr>
            <p:ph type="subTitle" idx="1"/>
          </p:nvPr>
        </p:nvSpPr>
        <p:spPr>
          <a:xfrm>
            <a:off x="1143000" y="4365104"/>
            <a:ext cx="6858000" cy="1655762"/>
          </a:xfrm>
        </p:spPr>
        <p:txBody>
          <a:bodyPr/>
          <a:lstStyle/>
          <a:p>
            <a:r>
              <a:rPr lang="de-DE" dirty="0"/>
              <a:t>Peter Liebermann</a:t>
            </a:r>
          </a:p>
          <a:p>
            <a:r>
              <a:rPr lang="de-DE" dirty="0"/>
              <a:t>Leverkusen</a:t>
            </a:r>
          </a:p>
          <a:p>
            <a:r>
              <a:rPr lang="de-DE" dirty="0"/>
              <a:t>EMDR Trainer </a:t>
            </a:r>
            <a:r>
              <a:rPr lang="de-DE" dirty="0" err="1"/>
              <a:t>Cooperation</a:t>
            </a:r>
            <a:endParaRPr lang="de-DE" dirty="0"/>
          </a:p>
          <a:p>
            <a:endParaRPr lang="de-DE" dirty="0"/>
          </a:p>
        </p:txBody>
      </p:sp>
    </p:spTree>
    <p:extLst>
      <p:ext uri="{BB962C8B-B14F-4D97-AF65-F5344CB8AC3E}">
        <p14:creationId xmlns:p14="http://schemas.microsoft.com/office/powerpoint/2010/main" val="1483108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marL="269875" lvl="1"/>
            <a:r>
              <a:rPr lang="de-DE" sz="3600" b="0" dirty="0">
                <a:latin typeface="+mn-lt"/>
              </a:rPr>
              <a:t>6C20.1 </a:t>
            </a:r>
            <a:r>
              <a:rPr lang="de-DE" sz="3600" b="0" dirty="0">
                <a:solidFill>
                  <a:srgbClr val="FF0000"/>
                </a:solidFill>
                <a:latin typeface="+mn-lt"/>
              </a:rPr>
              <a:t>Mittelgradige</a:t>
            </a:r>
            <a:r>
              <a:rPr lang="de-DE" sz="3600" b="0" dirty="0">
                <a:latin typeface="+mn-lt"/>
              </a:rPr>
              <a:t> Körperstressstörung:</a:t>
            </a: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55625" lvl="1" indent="-285750">
              <a:buFont typeface="Arial" panose="020B0604020202020204" pitchFamily="34" charset="0"/>
              <a:buChar char="•"/>
            </a:pPr>
            <a:endParaRPr lang="de-DE" sz="1300" b="0" dirty="0">
              <a:latin typeface="+mn-lt"/>
            </a:endParaRPr>
          </a:p>
          <a:p>
            <a:pPr marL="555625" lvl="1" indent="-285750">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Alle Definitionskriterien der Körperstressstörung sind vorhanden. </a:t>
            </a:r>
          </a:p>
          <a:p>
            <a:pPr marL="269875" lvl="1"/>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Es besteht eine anhaltende Beschäftigung mit den belastenden Symptomen und ihren Folgen (z. B. verbringt die Person mehr als eine Stunde pro Tag damit, darüber nachzudenken), typischerweise verbunden mit häufigen Arztbesuchen. </a:t>
            </a:r>
          </a:p>
          <a:p>
            <a:pPr marL="269875" lvl="1" algn="just"/>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Person verwendet einen Großteil ihrer Energie darauf, sich auf die Symptome und ihre Folgen zu konzentrieren. </a:t>
            </a:r>
          </a:p>
          <a:p>
            <a:pPr marL="269875" lvl="1" algn="just"/>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Symptome und die damit verbundenen Sorgen und Ängste führen zu mäßigen Beeinträchtigungen in persönlichen, familiären, sozialen, schulischen, beruflichen oder anderen wichtigen Funktionsbereichen (z. B. Beziehungskonflikte, Leistungsprobleme bei der Arbeit, Verzicht auf eine Reihe von sozialen und Freizeitaktivitäten).</a:t>
            </a:r>
            <a:br>
              <a:rPr lang="de-DE" sz="1300" b="0" dirty="0">
                <a:latin typeface="+mn-lt"/>
              </a:rPr>
            </a:b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82325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marL="269875" lvl="1"/>
            <a:r>
              <a:rPr lang="de-DE" sz="3600" b="0" dirty="0">
                <a:latin typeface="+mn-lt"/>
              </a:rPr>
              <a:t>6C20.2 </a:t>
            </a:r>
            <a:r>
              <a:rPr lang="de-DE" sz="3600" b="0" dirty="0">
                <a:solidFill>
                  <a:srgbClr val="FF0000"/>
                </a:solidFill>
                <a:latin typeface="+mn-lt"/>
              </a:rPr>
              <a:t>Schwergradige</a:t>
            </a:r>
            <a:r>
              <a:rPr lang="de-DE" sz="3600" b="0" dirty="0">
                <a:latin typeface="+mn-lt"/>
              </a:rPr>
              <a:t> Körperstressstörung:</a:t>
            </a: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55625" lvl="1" indent="-285750">
              <a:buFont typeface="Arial" panose="020B0604020202020204" pitchFamily="34" charset="0"/>
              <a:buChar char="•"/>
            </a:pPr>
            <a:endParaRPr lang="de-DE" sz="1300" b="0" dirty="0">
              <a:latin typeface="+mn-lt"/>
            </a:endParaRPr>
          </a:p>
          <a:p>
            <a:pPr marL="555625" lvl="1" indent="-285750">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Alle Definitionskriterien der Körperstressstörung sind vorhanden. </a:t>
            </a:r>
          </a:p>
          <a:p>
            <a:pPr marL="269875" lvl="1"/>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Symptome und ihre Folgen beschäftigen den Betroffenen so stark und anhaltend, dass sie zum Mittelpunkt seines Lebens werden können, was typischerweise zu umfangreichen Interaktionen mit dem Gesundheitssystem führt. </a:t>
            </a:r>
          </a:p>
          <a:p>
            <a:pPr marL="269875" lvl="1" algn="just"/>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Symptome und die damit verbundenen Sorgen und Ängste führen zu schwerwiegenden Beeinträchtigungen im persönlichen, familiären, sozialen, schulischen oder beruflichen Bereich oder in anderen wichtigen Funktionsbereichen (z. B. Arbeitsunfähigkeit, Entfremdung von Freunden und Familie, Aufgabe fast aller sozialen und Freizeitaktivitäten). </a:t>
            </a:r>
          </a:p>
          <a:p>
            <a:pPr marL="269875" lvl="1" algn="just"/>
            <a:endParaRPr lang="de-DE" sz="1400" b="0" i="0" u="none" strike="noStrike" dirty="0">
              <a:solidFill>
                <a:srgbClr val="333333"/>
              </a:solidFill>
              <a:effectLst/>
              <a:latin typeface="Helvetica Neue" panose="02000503000000020004" pitchFamily="2" charset="0"/>
            </a:endParaRP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Interessen der Person können sich so verengen, dass sie sich fast ausschließlich auf ihre körperlichen Symptome und deren negative Folgen konzentrieren.</a:t>
            </a:r>
            <a:br>
              <a:rPr lang="de-DE" sz="1300" b="0" dirty="0">
                <a:latin typeface="+mn-lt"/>
              </a:rPr>
            </a:b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67623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sz="3600" u="sng" kern="1200" dirty="0" err="1">
                <a:solidFill>
                  <a:schemeClr val="tx1"/>
                </a:solidFill>
                <a:latin typeface="+mj-lt"/>
                <a:ea typeface="+mj-ea"/>
                <a:cs typeface="+mj-cs"/>
              </a:rPr>
              <a:t>Störungen</a:t>
            </a:r>
            <a:r>
              <a:rPr lang="en-US" altLang="de-DE" sz="3600" u="sng" kern="1200" dirty="0">
                <a:solidFill>
                  <a:schemeClr val="tx1"/>
                </a:solidFill>
                <a:latin typeface="+mj-lt"/>
                <a:ea typeface="+mj-ea"/>
                <a:cs typeface="+mj-cs"/>
              </a:rPr>
              <a:t> des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Erlebens</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oder</a:t>
            </a:r>
            <a:r>
              <a:rPr lang="en-US" altLang="de-DE" sz="3600" u="sng" kern="1200" dirty="0">
                <a:solidFill>
                  <a:schemeClr val="tx1"/>
                </a:solidFill>
                <a:latin typeface="+mj-lt"/>
                <a:ea typeface="+mj-ea"/>
                <a:cs typeface="+mj-cs"/>
              </a:rPr>
              <a:t> der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Belastung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024216"/>
            <a:ext cx="7882128" cy="3645144"/>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62500" lnSpcReduction="2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55625" lvl="1" indent="-285750">
              <a:buFont typeface="Arial" panose="020B0604020202020204" pitchFamily="34" charset="0"/>
              <a:buChar char="•"/>
            </a:pPr>
            <a:r>
              <a:rPr lang="de-DE" sz="1700" b="0" dirty="0">
                <a:solidFill>
                  <a:srgbClr val="FF0000"/>
                </a:solidFill>
                <a:latin typeface="+mn-lt"/>
              </a:rPr>
              <a:t>Ausschlussdiagnosen:</a:t>
            </a:r>
          </a:p>
          <a:p>
            <a:pPr marL="555625" lvl="1" indent="-285750">
              <a:buFont typeface="Arial" panose="020B0604020202020204" pitchFamily="34" charset="0"/>
              <a:buChar char="•"/>
            </a:pPr>
            <a:endParaRPr lang="de-DE" sz="1300" b="0" dirty="0">
              <a:latin typeface="+mn-lt"/>
            </a:endParaRPr>
          </a:p>
          <a:p>
            <a:pPr lvl="1">
              <a:lnSpc>
                <a:spcPct val="170000"/>
              </a:lnSpc>
            </a:pPr>
            <a:r>
              <a:rPr lang="de-DE" sz="1400" b="0" dirty="0">
                <a:solidFill>
                  <a:srgbClr val="333333"/>
                </a:solidFill>
                <a:latin typeface="Helvetica Neue" panose="02000503000000020004" pitchFamily="2" charset="0"/>
              </a:rPr>
              <a:t>Tourette-Syndrom (8A05.00)</a:t>
            </a:r>
          </a:p>
          <a:p>
            <a:pPr lvl="1">
              <a:lnSpc>
                <a:spcPct val="170000"/>
              </a:lnSpc>
            </a:pPr>
            <a:r>
              <a:rPr lang="de-DE" sz="1400" b="0" dirty="0">
                <a:solidFill>
                  <a:srgbClr val="333333"/>
                </a:solidFill>
                <a:latin typeface="Helvetica Neue" panose="02000503000000020004" pitchFamily="2" charset="0"/>
              </a:rPr>
              <a:t>Dissoziative Störungen (6B60-6B6Z)</a:t>
            </a:r>
          </a:p>
          <a:p>
            <a:pPr lvl="1">
              <a:lnSpc>
                <a:spcPct val="170000"/>
              </a:lnSpc>
            </a:pPr>
            <a:r>
              <a:rPr lang="de-DE" sz="1400" b="0" dirty="0">
                <a:solidFill>
                  <a:srgbClr val="333333"/>
                </a:solidFill>
                <a:latin typeface="Helvetica Neue" panose="02000503000000020004" pitchFamily="2" charset="0"/>
              </a:rPr>
              <a:t>Hypochondrie (6B23)</a:t>
            </a:r>
          </a:p>
          <a:p>
            <a:pPr lvl="1">
              <a:lnSpc>
                <a:spcPct val="170000"/>
              </a:lnSpc>
            </a:pPr>
            <a:r>
              <a:rPr lang="de-DE" sz="1400" b="0" dirty="0" err="1">
                <a:solidFill>
                  <a:srgbClr val="333333"/>
                </a:solidFill>
                <a:latin typeface="Helvetica Neue" panose="02000503000000020004" pitchFamily="2" charset="0"/>
              </a:rPr>
              <a:t>Körperdysmorphe</a:t>
            </a:r>
            <a:r>
              <a:rPr lang="de-DE" sz="1400" b="0" dirty="0">
                <a:solidFill>
                  <a:srgbClr val="333333"/>
                </a:solidFill>
                <a:latin typeface="Helvetica Neue" panose="02000503000000020004" pitchFamily="2" charset="0"/>
              </a:rPr>
              <a:t> Störung (6B21)</a:t>
            </a:r>
          </a:p>
          <a:p>
            <a:pPr lvl="1">
              <a:lnSpc>
                <a:spcPct val="170000"/>
              </a:lnSpc>
            </a:pPr>
            <a:r>
              <a:rPr lang="de-DE" sz="1400" b="0" dirty="0">
                <a:solidFill>
                  <a:srgbClr val="333333"/>
                </a:solidFill>
                <a:latin typeface="Helvetica Neue" panose="02000503000000020004" pitchFamily="2" charset="0"/>
              </a:rPr>
              <a:t>Skin-Picking-Störung (6B25.1)</a:t>
            </a:r>
          </a:p>
          <a:p>
            <a:pPr lvl="1">
              <a:lnSpc>
                <a:spcPct val="170000"/>
              </a:lnSpc>
            </a:pPr>
            <a:r>
              <a:rPr lang="de-DE" sz="1400" b="0" dirty="0">
                <a:solidFill>
                  <a:srgbClr val="333333"/>
                </a:solidFill>
                <a:latin typeface="Helvetica Neue" panose="02000503000000020004" pitchFamily="2" charset="0"/>
              </a:rPr>
              <a:t>Transgender (HA60-HA6Z)</a:t>
            </a:r>
          </a:p>
          <a:p>
            <a:pPr lvl="1">
              <a:lnSpc>
                <a:spcPct val="170000"/>
              </a:lnSpc>
            </a:pPr>
            <a:r>
              <a:rPr lang="de-DE" sz="1400" b="0" dirty="0">
                <a:solidFill>
                  <a:srgbClr val="333333"/>
                </a:solidFill>
                <a:latin typeface="Helvetica Neue" panose="02000503000000020004" pitchFamily="2" charset="0"/>
              </a:rPr>
              <a:t>Sexuelle Dysfunktion (HA00-HA0Z)</a:t>
            </a:r>
          </a:p>
          <a:p>
            <a:pPr lvl="1">
              <a:lnSpc>
                <a:spcPct val="170000"/>
              </a:lnSpc>
            </a:pPr>
            <a:r>
              <a:rPr lang="de-DE" sz="1400" b="0" dirty="0" err="1">
                <a:solidFill>
                  <a:srgbClr val="333333"/>
                </a:solidFill>
                <a:latin typeface="Helvetica Neue" panose="02000503000000020004" pitchFamily="2" charset="0"/>
              </a:rPr>
              <a:t>Ticstörungen</a:t>
            </a:r>
            <a:r>
              <a:rPr lang="de-DE" sz="1400" b="0" dirty="0">
                <a:solidFill>
                  <a:srgbClr val="333333"/>
                </a:solidFill>
                <a:latin typeface="Helvetica Neue" panose="02000503000000020004" pitchFamily="2" charset="0"/>
              </a:rPr>
              <a:t> (8A05)</a:t>
            </a:r>
          </a:p>
          <a:p>
            <a:pPr lvl="1">
              <a:lnSpc>
                <a:spcPct val="170000"/>
              </a:lnSpc>
            </a:pPr>
            <a:r>
              <a:rPr lang="de-DE" sz="1400" b="0" dirty="0">
                <a:solidFill>
                  <a:srgbClr val="333333"/>
                </a:solidFill>
                <a:latin typeface="Helvetica Neue" panose="02000503000000020004" pitchFamily="2" charset="0"/>
              </a:rPr>
              <a:t>Scheidenkrampf (HA20)</a:t>
            </a:r>
          </a:p>
          <a:p>
            <a:pPr lvl="1">
              <a:lnSpc>
                <a:spcPct val="170000"/>
              </a:lnSpc>
            </a:pPr>
            <a:r>
              <a:rPr lang="de-DE" sz="1400" b="0" dirty="0">
                <a:solidFill>
                  <a:srgbClr val="333333"/>
                </a:solidFill>
                <a:latin typeface="Helvetica Neue" panose="02000503000000020004" pitchFamily="2" charset="0"/>
              </a:rPr>
              <a:t>Postvirales Müdigkeitssyndrom (8E49)</a:t>
            </a:r>
          </a:p>
          <a:p>
            <a:pPr lvl="1">
              <a:lnSpc>
                <a:spcPct val="170000"/>
              </a:lnSpc>
            </a:pPr>
            <a:r>
              <a:rPr lang="de-DE" sz="1400" b="0" dirty="0" err="1">
                <a:solidFill>
                  <a:srgbClr val="333333"/>
                </a:solidFill>
                <a:latin typeface="Helvetica Neue" panose="02000503000000020004" pitchFamily="2" charset="0"/>
              </a:rPr>
              <a:t>Haareausreißen</a:t>
            </a:r>
            <a:r>
              <a:rPr lang="de-DE" sz="1400" b="0" dirty="0">
                <a:solidFill>
                  <a:srgbClr val="333333"/>
                </a:solidFill>
                <a:latin typeface="Helvetica Neue" panose="02000503000000020004" pitchFamily="2" charset="0"/>
              </a:rPr>
              <a:t> (6B25.0)</a:t>
            </a:r>
          </a:p>
          <a:p>
            <a:pPr lvl="1">
              <a:lnSpc>
                <a:spcPct val="170000"/>
              </a:lnSpc>
            </a:pPr>
            <a:r>
              <a:rPr lang="de-DE" sz="1400" b="0" dirty="0">
                <a:solidFill>
                  <a:srgbClr val="333333"/>
                </a:solidFill>
                <a:latin typeface="Helvetica Neue" panose="02000503000000020004" pitchFamily="2" charset="0"/>
              </a:rPr>
              <a:t>Dissoziative Störung mit neurologischen Symptomen (6B60)</a:t>
            </a:r>
          </a:p>
          <a:p>
            <a:pPr lvl="1">
              <a:lnSpc>
                <a:spcPct val="170000"/>
              </a:lnSpc>
            </a:pPr>
            <a:r>
              <a:rPr lang="de-DE" sz="1400" b="0" dirty="0">
                <a:solidFill>
                  <a:srgbClr val="333333"/>
                </a:solidFill>
                <a:latin typeface="Helvetica Neue" panose="02000503000000020004" pitchFamily="2" charset="0"/>
              </a:rPr>
              <a:t>Sorge über körperliches Erscheinungsbild (QD30-QD3Z)</a:t>
            </a:r>
          </a:p>
          <a:p>
            <a:pPr lvl="1">
              <a:lnSpc>
                <a:spcPct val="170000"/>
              </a:lnSpc>
            </a:pPr>
            <a:r>
              <a:rPr lang="de-DE" sz="1400" b="0" dirty="0">
                <a:solidFill>
                  <a:srgbClr val="333333"/>
                </a:solidFill>
                <a:latin typeface="Helvetica Neue" panose="02000503000000020004" pitchFamily="2" charset="0"/>
              </a:rPr>
              <a:t>Akute Belastungsreaktion (QE84)</a:t>
            </a:r>
          </a:p>
          <a:p>
            <a:pPr lvl="1">
              <a:lnSpc>
                <a:spcPct val="170000"/>
              </a:lnSpc>
            </a:pPr>
            <a:r>
              <a:rPr lang="de-DE" sz="1400" b="0" dirty="0">
                <a:solidFill>
                  <a:srgbClr val="333333"/>
                </a:solidFill>
                <a:latin typeface="Helvetica Neue" panose="02000503000000020004" pitchFamily="2" charset="0"/>
              </a:rPr>
              <a:t>Unkomplizierter Trauerfall (QE62</a:t>
            </a:r>
            <a:r>
              <a:rPr lang="de-DE" sz="1300" b="0" dirty="0">
                <a:latin typeface="+mn-lt"/>
              </a:rPr>
              <a:t>)</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337930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en-US" altLang="de-DE" sz="3600" u="sng" kern="1200" dirty="0" err="1">
                <a:solidFill>
                  <a:schemeClr val="tx1"/>
                </a:solidFill>
                <a:latin typeface="+mj-lt"/>
                <a:ea typeface="+mj-ea"/>
                <a:cs typeface="+mj-cs"/>
              </a:rPr>
              <a:t>Störungen</a:t>
            </a:r>
            <a:r>
              <a:rPr lang="en-US" altLang="de-DE" sz="3600" u="sng" kern="1200" dirty="0">
                <a:solidFill>
                  <a:schemeClr val="tx1"/>
                </a:solidFill>
                <a:latin typeface="+mj-lt"/>
                <a:ea typeface="+mj-ea"/>
                <a:cs typeface="+mj-cs"/>
              </a:rPr>
              <a:t> des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Erlebens</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oder</a:t>
            </a:r>
            <a:r>
              <a:rPr lang="en-US" altLang="de-DE" sz="3600" u="sng" kern="1200" dirty="0">
                <a:solidFill>
                  <a:schemeClr val="tx1"/>
                </a:solidFill>
                <a:latin typeface="+mj-lt"/>
                <a:ea typeface="+mj-ea"/>
                <a:cs typeface="+mj-cs"/>
              </a:rPr>
              <a:t> der </a:t>
            </a:r>
            <a:r>
              <a:rPr lang="en-US" altLang="de-DE" sz="3600" u="sng" kern="1200" dirty="0" err="1">
                <a:solidFill>
                  <a:schemeClr val="tx1"/>
                </a:solidFill>
                <a:latin typeface="+mj-lt"/>
                <a:ea typeface="+mj-ea"/>
                <a:cs typeface="+mj-cs"/>
              </a:rPr>
              <a:t>körperlichen</a:t>
            </a:r>
            <a:r>
              <a:rPr lang="en-US" altLang="de-DE" sz="3600" u="sng" kern="1200" dirty="0">
                <a:solidFill>
                  <a:schemeClr val="tx1"/>
                </a:solidFill>
                <a:latin typeface="+mj-lt"/>
                <a:ea typeface="+mj-ea"/>
                <a:cs typeface="+mj-cs"/>
              </a:rPr>
              <a:t> </a:t>
            </a:r>
            <a:r>
              <a:rPr lang="en-US" altLang="de-DE" sz="3600" u="sng" kern="1200" dirty="0" err="1">
                <a:solidFill>
                  <a:schemeClr val="tx1"/>
                </a:solidFill>
                <a:latin typeface="+mj-lt"/>
                <a:ea typeface="+mj-ea"/>
                <a:cs typeface="+mj-cs"/>
              </a:rPr>
              <a:t>Belastung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endParaRPr lang="de-DE" sz="1300" b="0" dirty="0">
              <a:latin typeface="+mn-lt"/>
            </a:endParaRPr>
          </a:p>
          <a:p>
            <a:pPr marL="285750" indent="-285750">
              <a:buFont typeface="Arial" panose="020B0604020202020204" pitchFamily="34" charset="0"/>
              <a:buChar char="•"/>
            </a:pPr>
            <a:r>
              <a:rPr lang="de-DE" sz="1300" b="0" dirty="0">
                <a:latin typeface="+mn-lt"/>
              </a:rPr>
              <a:t>6C21 Körper-Integritäts-Identitätsstörung [BIID]</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752232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Körper-Integritäts-Identitätsstörung 6C21</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Intensiver und anhaltender </a:t>
            </a:r>
            <a:r>
              <a:rPr lang="de-DE" sz="1400" b="0" i="0" u="none" strike="noStrike" dirty="0">
                <a:solidFill>
                  <a:srgbClr val="FF0000"/>
                </a:solidFill>
                <a:effectLst/>
                <a:latin typeface="Helvetica Neue" panose="02000503000000020004" pitchFamily="2" charset="0"/>
              </a:rPr>
              <a:t>Wunsch</a:t>
            </a:r>
            <a:r>
              <a:rPr lang="de-DE" sz="1400" b="0" i="0" u="none" strike="noStrike" dirty="0">
                <a:solidFill>
                  <a:srgbClr val="333333"/>
                </a:solidFill>
                <a:effectLst/>
                <a:latin typeface="Helvetica Neue" panose="02000503000000020004" pitchFamily="2" charset="0"/>
              </a:rPr>
              <a:t>, in signifikanter Weise </a:t>
            </a:r>
            <a:r>
              <a:rPr lang="de-DE" sz="1400" b="0" i="0" u="none" strike="noStrike" dirty="0">
                <a:solidFill>
                  <a:srgbClr val="FF0000"/>
                </a:solidFill>
                <a:effectLst/>
                <a:latin typeface="Helvetica Neue" panose="02000503000000020004" pitchFamily="2" charset="0"/>
              </a:rPr>
              <a:t>körperlich behindert </a:t>
            </a:r>
            <a:r>
              <a:rPr lang="de-DE" sz="1400" b="0" i="0" u="none" strike="noStrike" dirty="0">
                <a:solidFill>
                  <a:srgbClr val="333333"/>
                </a:solidFill>
                <a:effectLst/>
                <a:latin typeface="Helvetica Neue" panose="02000503000000020004" pitchFamily="2" charset="0"/>
              </a:rPr>
              <a:t>zu sein (z. B. Amputation einer großen Gliedmaße, Querschnittslähmung, Erblindung), </a:t>
            </a:r>
          </a:p>
          <a:p>
            <a:pPr marL="285750" indent="-285750">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der bereits in der frühen Adoleszenz auftritt und </a:t>
            </a:r>
          </a:p>
          <a:p>
            <a:pPr marL="285750"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von anhaltendem Unbehagen oder intensiven Gefühlen der Unangemessenheit in Bezug auf die derzeitige nichtbehinderte Körperkonfiguration begleitet wird. </a:t>
            </a:r>
          </a:p>
          <a:p>
            <a:pPr marL="285750" indent="-285750">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Der Wunsch, körperlich behindert zu werden, hat schädliche Folgen:</a:t>
            </a: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Beschäftigung mit dem Wunsch (einschließlich der Zeit, die damit verbracht wird, so zu tun, als sei man behindert) beeinträchtigt die Produktivität, die Freizeitaktivitäten oder das soziale Funktionieren erheblich (z. B. ist die Person nicht bereit, eine enge Beziehung einzugehen, weil es schwierig wäre, so zu tun, als ob sie behindert wäre), </a:t>
            </a:r>
          </a:p>
          <a:p>
            <a:pPr marL="555625" lvl="1"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oder darin, dass die Versuche, tatsächlich behindert zu werden, dazu geführt haben, dass die Person ihre Gesundheit oder ihr Leben in erhebliche Gefahr gebracht hat. </a:t>
            </a:r>
          </a:p>
          <a:p>
            <a:pPr marL="285750" indent="-285750" algn="just">
              <a:buFont typeface="Arial" panose="020B0604020202020204" pitchFamily="34" charset="0"/>
              <a:buChar char="•"/>
            </a:pPr>
            <a:r>
              <a:rPr lang="de-DE" sz="1400" b="0" i="0" u="none" strike="noStrike" dirty="0">
                <a:solidFill>
                  <a:srgbClr val="333333"/>
                </a:solidFill>
                <a:effectLst/>
                <a:latin typeface="Helvetica Neue" panose="02000503000000020004" pitchFamily="2" charset="0"/>
              </a:rPr>
              <a:t>Die Störung lässt sich nicht besser durch eine andere psychische Störung, eine Verhaltensstörung oder eine Entwicklungsstörung des Nervensystems, eine Krankheit des Nervensystems oder einen anderen medizinischen Zustand oder durch </a:t>
            </a:r>
            <a:r>
              <a:rPr lang="de-DE" sz="1400" b="0" i="0" u="none" strike="noStrike" dirty="0" err="1">
                <a:solidFill>
                  <a:srgbClr val="333333"/>
                </a:solidFill>
                <a:effectLst/>
                <a:latin typeface="Helvetica Neue" panose="02000503000000020004" pitchFamily="2" charset="0"/>
              </a:rPr>
              <a:t>Malingering</a:t>
            </a:r>
            <a:r>
              <a:rPr lang="de-DE" sz="1400" b="0" i="0" u="none" strike="noStrike" dirty="0">
                <a:solidFill>
                  <a:srgbClr val="333333"/>
                </a:solidFill>
                <a:effectLst/>
                <a:latin typeface="Helvetica Neue" panose="02000503000000020004" pitchFamily="2" charset="0"/>
              </a:rPr>
              <a:t> erklären.</a:t>
            </a: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603804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Psychodynamik der Körperstressstörung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de-DE" sz="1300" b="0" dirty="0">
                <a:latin typeface="+mn-lt"/>
              </a:rPr>
              <a:t>Funktionelle somatische Störungen sind </a:t>
            </a:r>
            <a:r>
              <a:rPr lang="de-DE" sz="1300" b="0" dirty="0">
                <a:solidFill>
                  <a:srgbClr val="FF0000"/>
                </a:solidFill>
                <a:latin typeface="+mn-lt"/>
              </a:rPr>
              <a:t>heterogen</a:t>
            </a:r>
            <a:r>
              <a:rPr lang="de-DE" sz="1300" b="0" dirty="0">
                <a:latin typeface="+mn-lt"/>
              </a:rPr>
              <a:t>!</a:t>
            </a:r>
          </a:p>
          <a:p>
            <a:pPr marL="285750" indent="-285750">
              <a:buFont typeface="Arial" panose="020B0604020202020204" pitchFamily="34" charset="0"/>
              <a:buChar char="•"/>
            </a:pPr>
            <a:r>
              <a:rPr lang="de-DE" sz="1300" b="0" dirty="0" err="1">
                <a:latin typeface="+mn-lt"/>
              </a:rPr>
              <a:t>Luyten</a:t>
            </a:r>
            <a:r>
              <a:rPr lang="de-DE" sz="1300" b="0" dirty="0">
                <a:latin typeface="+mn-lt"/>
              </a:rPr>
              <a:t> &amp; </a:t>
            </a:r>
            <a:r>
              <a:rPr lang="de-DE" sz="1300" b="0" dirty="0" err="1">
                <a:latin typeface="+mn-lt"/>
              </a:rPr>
              <a:t>Fonagy</a:t>
            </a:r>
            <a:r>
              <a:rPr lang="de-DE" sz="1300" b="0" dirty="0">
                <a:latin typeface="+mn-lt"/>
              </a:rPr>
              <a:t> (2020): </a:t>
            </a:r>
          </a:p>
          <a:p>
            <a:pPr marL="0" indent="0"/>
            <a:endParaRPr lang="de-DE" sz="1300" b="0" dirty="0">
              <a:latin typeface="+mn-lt"/>
            </a:endParaRPr>
          </a:p>
          <a:p>
            <a:pPr marL="0" indent="0"/>
            <a:endParaRPr lang="de-DE" sz="1300" b="0" dirty="0">
              <a:latin typeface="+mn-lt"/>
            </a:endParaRPr>
          </a:p>
          <a:p>
            <a:pPr marL="0" indent="0" algn="just"/>
            <a:r>
              <a:rPr lang="de-DE" sz="1300" b="0" dirty="0">
                <a:latin typeface="+mn-lt"/>
              </a:rPr>
              <a:t>„</a:t>
            </a:r>
            <a:r>
              <a:rPr lang="de-DE" sz="1300" b="0" dirty="0" err="1">
                <a:latin typeface="+mn-lt"/>
              </a:rPr>
              <a:t>It</a:t>
            </a:r>
            <a:r>
              <a:rPr lang="de-DE" sz="1300" b="0" dirty="0">
                <a:latin typeface="+mn-lt"/>
              </a:rPr>
              <a:t> </a:t>
            </a:r>
            <a:r>
              <a:rPr lang="de-DE" sz="1300" b="0" dirty="0" err="1">
                <a:latin typeface="+mn-lt"/>
              </a:rPr>
              <a:t>is</a:t>
            </a:r>
            <a:r>
              <a:rPr lang="de-DE" sz="1300" b="0" dirty="0">
                <a:latin typeface="+mn-lt"/>
              </a:rPr>
              <a:t> </a:t>
            </a:r>
            <a:r>
              <a:rPr lang="de-DE" sz="1300" b="0" dirty="0" err="1">
                <a:latin typeface="+mn-lt"/>
              </a:rPr>
              <a:t>therefore</a:t>
            </a:r>
            <a:r>
              <a:rPr lang="de-DE" sz="1300" b="0" dirty="0">
                <a:latin typeface="+mn-lt"/>
              </a:rPr>
              <a:t> </a:t>
            </a:r>
            <a:r>
              <a:rPr lang="de-DE" sz="1300" b="0" dirty="0" err="1">
                <a:latin typeface="+mn-lt"/>
              </a:rPr>
              <a:t>typically</a:t>
            </a:r>
            <a:r>
              <a:rPr lang="de-DE" sz="1300" b="0" dirty="0">
                <a:latin typeface="+mn-lt"/>
              </a:rPr>
              <a:t> impossible </a:t>
            </a:r>
            <a:r>
              <a:rPr lang="de-DE" sz="1300" b="0" dirty="0" err="1">
                <a:latin typeface="+mn-lt"/>
              </a:rPr>
              <a:t>to</a:t>
            </a:r>
            <a:r>
              <a:rPr lang="de-DE" sz="1300" b="0" dirty="0">
                <a:latin typeface="+mn-lt"/>
              </a:rPr>
              <a:t> </a:t>
            </a:r>
            <a:r>
              <a:rPr lang="de-DE" sz="1300" b="0" dirty="0" err="1">
                <a:latin typeface="+mn-lt"/>
              </a:rPr>
              <a:t>determine</a:t>
            </a:r>
            <a:r>
              <a:rPr lang="de-DE" sz="1300" b="0" dirty="0">
                <a:latin typeface="+mn-lt"/>
              </a:rPr>
              <a:t> </a:t>
            </a:r>
            <a:r>
              <a:rPr lang="de-DE" sz="1300" b="0" dirty="0" err="1">
                <a:latin typeface="+mn-lt"/>
              </a:rPr>
              <a:t>the</a:t>
            </a:r>
            <a:r>
              <a:rPr lang="de-DE" sz="1300" b="0" dirty="0">
                <a:latin typeface="+mn-lt"/>
              </a:rPr>
              <a:t> relative </a:t>
            </a:r>
            <a:r>
              <a:rPr lang="de-DE" sz="1300" b="0" dirty="0" err="1">
                <a:latin typeface="+mn-lt"/>
              </a:rPr>
              <a:t>role</a:t>
            </a:r>
            <a:r>
              <a:rPr lang="de-DE" sz="1300" b="0" dirty="0">
                <a:latin typeface="+mn-lt"/>
              </a:rPr>
              <a:t> </a:t>
            </a:r>
            <a:r>
              <a:rPr lang="de-DE" sz="1300" b="0" dirty="0" err="1">
                <a:latin typeface="+mn-lt"/>
              </a:rPr>
              <a:t>of</a:t>
            </a:r>
            <a:r>
              <a:rPr lang="de-DE" sz="1300" b="0" dirty="0">
                <a:latin typeface="+mn-lt"/>
              </a:rPr>
              <a:t> </a:t>
            </a:r>
            <a:r>
              <a:rPr lang="de-DE" sz="1300" b="0" dirty="0" err="1">
                <a:latin typeface="+mn-lt"/>
              </a:rPr>
              <a:t>biological</a:t>
            </a:r>
            <a:r>
              <a:rPr lang="de-DE" sz="1300" b="0" dirty="0">
                <a:latin typeface="+mn-lt"/>
              </a:rPr>
              <a:t> and </a:t>
            </a:r>
            <a:r>
              <a:rPr lang="de-DE" sz="1300" b="0" dirty="0" err="1">
                <a:latin typeface="+mn-lt"/>
              </a:rPr>
              <a:t>psychological</a:t>
            </a:r>
            <a:r>
              <a:rPr lang="de-DE" sz="1300" b="0" dirty="0">
                <a:latin typeface="+mn-lt"/>
              </a:rPr>
              <a:t> </a:t>
            </a:r>
            <a:r>
              <a:rPr lang="de-DE" sz="1300" b="0" dirty="0" err="1">
                <a:latin typeface="+mn-lt"/>
              </a:rPr>
              <a:t>factors</a:t>
            </a:r>
            <a:r>
              <a:rPr lang="de-DE" sz="1300" b="0" dirty="0">
                <a:latin typeface="+mn-lt"/>
              </a:rPr>
              <a:t> in an individual </a:t>
            </a:r>
            <a:r>
              <a:rPr lang="de-DE" sz="1300" b="0" dirty="0" err="1">
                <a:latin typeface="+mn-lt"/>
              </a:rPr>
              <a:t>case</a:t>
            </a:r>
            <a:r>
              <a:rPr lang="de-DE" sz="1300" b="0" dirty="0">
                <a:latin typeface="+mn-lt"/>
              </a:rPr>
              <a:t>.</a:t>
            </a:r>
          </a:p>
          <a:p>
            <a:pPr marL="0" indent="0" algn="just"/>
            <a:r>
              <a:rPr lang="de-DE" sz="1300" b="0" dirty="0" err="1">
                <a:latin typeface="+mn-lt"/>
              </a:rPr>
              <a:t>We</a:t>
            </a:r>
            <a:r>
              <a:rPr lang="de-DE" sz="1300" b="0" dirty="0">
                <a:latin typeface="+mn-lt"/>
              </a:rPr>
              <a:t> </a:t>
            </a:r>
            <a:r>
              <a:rPr lang="de-DE" sz="1300" b="0" dirty="0" err="1">
                <a:latin typeface="+mn-lt"/>
              </a:rPr>
              <a:t>have</a:t>
            </a:r>
            <a:r>
              <a:rPr lang="de-DE" sz="1300" b="0" dirty="0">
                <a:latin typeface="+mn-lt"/>
              </a:rPr>
              <a:t> </a:t>
            </a:r>
            <a:r>
              <a:rPr lang="de-DE" sz="1300" b="0" dirty="0" err="1">
                <a:latin typeface="+mn-lt"/>
              </a:rPr>
              <a:t>found</a:t>
            </a:r>
            <a:r>
              <a:rPr lang="de-DE" sz="1300" b="0" dirty="0">
                <a:latin typeface="+mn-lt"/>
              </a:rPr>
              <a:t> </a:t>
            </a:r>
            <a:r>
              <a:rPr lang="de-DE" sz="1300" b="0" dirty="0" err="1">
                <a:latin typeface="+mn-lt"/>
              </a:rPr>
              <a:t>it</a:t>
            </a:r>
            <a:r>
              <a:rPr lang="de-DE" sz="1300" b="0" dirty="0">
                <a:latin typeface="+mn-lt"/>
              </a:rPr>
              <a:t> </a:t>
            </a:r>
            <a:r>
              <a:rPr lang="de-DE" sz="1300" b="0" dirty="0" err="1">
                <a:latin typeface="+mn-lt"/>
              </a:rPr>
              <a:t>crucial</a:t>
            </a:r>
            <a:r>
              <a:rPr lang="de-DE" sz="1300" b="0" dirty="0">
                <a:latin typeface="+mn-lt"/>
              </a:rPr>
              <a:t> </a:t>
            </a:r>
            <a:r>
              <a:rPr lang="de-DE" sz="1300" b="0" dirty="0" err="1">
                <a:latin typeface="+mn-lt"/>
              </a:rPr>
              <a:t>to</a:t>
            </a:r>
            <a:r>
              <a:rPr lang="de-DE" sz="1300" b="0" dirty="0">
                <a:latin typeface="+mn-lt"/>
              </a:rPr>
              <a:t> </a:t>
            </a:r>
            <a:r>
              <a:rPr lang="de-DE" sz="1300" b="0" dirty="0" err="1">
                <a:latin typeface="+mn-lt"/>
              </a:rPr>
              <a:t>acknowledge</a:t>
            </a:r>
            <a:r>
              <a:rPr lang="de-DE" sz="1300" b="0" dirty="0">
                <a:latin typeface="+mn-lt"/>
              </a:rPr>
              <a:t>, </a:t>
            </a:r>
            <a:r>
              <a:rPr lang="de-DE" sz="1300" b="0" dirty="0" err="1">
                <a:latin typeface="+mn-lt"/>
              </a:rPr>
              <a:t>with</a:t>
            </a:r>
            <a:r>
              <a:rPr lang="de-DE" sz="1300" b="0" dirty="0">
                <a:latin typeface="+mn-lt"/>
              </a:rPr>
              <a:t> </a:t>
            </a:r>
            <a:r>
              <a:rPr lang="de-DE" sz="1300" b="0" dirty="0" err="1">
                <a:latin typeface="+mn-lt"/>
              </a:rPr>
              <a:t>humility</a:t>
            </a:r>
            <a:r>
              <a:rPr lang="de-DE" sz="1300" b="0" dirty="0">
                <a:latin typeface="+mn-lt"/>
              </a:rPr>
              <a:t>, </a:t>
            </a:r>
            <a:r>
              <a:rPr lang="de-DE" sz="1300" b="0" dirty="0" err="1">
                <a:latin typeface="+mn-lt"/>
              </a:rPr>
              <a:t>our</a:t>
            </a:r>
            <a:r>
              <a:rPr lang="de-DE" sz="1300" b="0" dirty="0">
                <a:latin typeface="+mn-lt"/>
              </a:rPr>
              <a:t> lack </a:t>
            </a:r>
            <a:r>
              <a:rPr lang="de-DE" sz="1300" b="0" dirty="0" err="1">
                <a:latin typeface="+mn-lt"/>
              </a:rPr>
              <a:t>of</a:t>
            </a:r>
            <a:r>
              <a:rPr lang="de-DE" sz="1300" b="0" dirty="0">
                <a:latin typeface="+mn-lt"/>
              </a:rPr>
              <a:t> </a:t>
            </a:r>
            <a:r>
              <a:rPr lang="de-DE" sz="1300" b="0" dirty="0" err="1">
                <a:latin typeface="+mn-lt"/>
              </a:rPr>
              <a:t>understanding</a:t>
            </a:r>
            <a:r>
              <a:rPr lang="de-DE" sz="1300" b="0" dirty="0">
                <a:latin typeface="+mn-lt"/>
              </a:rPr>
              <a:t> </a:t>
            </a:r>
            <a:r>
              <a:rPr lang="de-DE" sz="1300" b="0" dirty="0" err="1">
                <a:latin typeface="+mn-lt"/>
              </a:rPr>
              <a:t>of</a:t>
            </a:r>
            <a:r>
              <a:rPr lang="de-DE" sz="1300" b="0" dirty="0">
                <a:latin typeface="+mn-lt"/>
              </a:rPr>
              <a:t> </a:t>
            </a:r>
            <a:r>
              <a:rPr lang="de-DE" sz="1300" b="0" dirty="0" err="1">
                <a:latin typeface="+mn-lt"/>
              </a:rPr>
              <a:t>the</a:t>
            </a:r>
            <a:r>
              <a:rPr lang="de-DE" sz="1300" b="0" dirty="0">
                <a:latin typeface="+mn-lt"/>
              </a:rPr>
              <a:t> </a:t>
            </a:r>
            <a:r>
              <a:rPr lang="de-DE" sz="1300" b="0" dirty="0" err="1">
                <a:latin typeface="+mn-lt"/>
              </a:rPr>
              <a:t>precise</a:t>
            </a:r>
            <a:r>
              <a:rPr lang="de-DE" sz="1300" b="0" dirty="0">
                <a:latin typeface="+mn-lt"/>
              </a:rPr>
              <a:t> </a:t>
            </a:r>
            <a:r>
              <a:rPr lang="de-DE" sz="1300" b="0" dirty="0" err="1">
                <a:latin typeface="+mn-lt"/>
              </a:rPr>
              <a:t>causation</a:t>
            </a:r>
            <a:r>
              <a:rPr lang="de-DE" sz="1300" b="0" dirty="0">
                <a:latin typeface="+mn-lt"/>
              </a:rPr>
              <a:t> </a:t>
            </a:r>
            <a:r>
              <a:rPr lang="de-DE" sz="1300" b="0" dirty="0" err="1">
                <a:latin typeface="+mn-lt"/>
              </a:rPr>
              <a:t>of</a:t>
            </a:r>
            <a:r>
              <a:rPr lang="de-DE" sz="1300" b="0" dirty="0">
                <a:latin typeface="+mn-lt"/>
              </a:rPr>
              <a:t> a </a:t>
            </a:r>
            <a:r>
              <a:rPr lang="de-DE" sz="1300" b="0" dirty="0" err="1">
                <a:latin typeface="+mn-lt"/>
              </a:rPr>
              <a:t>patient’s</a:t>
            </a:r>
            <a:r>
              <a:rPr lang="de-DE" sz="1300" b="0" dirty="0">
                <a:latin typeface="+mn-lt"/>
              </a:rPr>
              <a:t> </a:t>
            </a:r>
            <a:r>
              <a:rPr lang="de-DE" sz="1300" b="0" dirty="0" err="1">
                <a:latin typeface="+mn-lt"/>
              </a:rPr>
              <a:t>symptoms</a:t>
            </a:r>
            <a:r>
              <a:rPr lang="de-DE" sz="1300" b="0" dirty="0">
                <a:latin typeface="+mn-lt"/>
              </a:rPr>
              <a:t>.“</a:t>
            </a:r>
          </a:p>
          <a:p>
            <a:pPr marL="0" indent="0"/>
            <a:endParaRPr lang="de-DE" sz="1300" b="0" dirty="0">
              <a:latin typeface="+mn-lt"/>
            </a:endParaRPr>
          </a:p>
          <a:p>
            <a:pPr marL="0" indent="0"/>
            <a:r>
              <a:rPr lang="de-DE" sz="1300" b="0" dirty="0">
                <a:latin typeface="+mn-lt"/>
              </a:rPr>
              <a:t>Am J </a:t>
            </a:r>
            <a:r>
              <a:rPr lang="de-DE" sz="1300" b="0" dirty="0" err="1">
                <a:latin typeface="+mn-lt"/>
              </a:rPr>
              <a:t>Psychother</a:t>
            </a:r>
            <a:r>
              <a:rPr lang="de-DE" sz="1300" b="0" dirty="0">
                <a:latin typeface="+mn-lt"/>
              </a:rPr>
              <a:t> 73:4,125-130</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50640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Psychodynamik der Körperstressstörung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endParaRPr lang="de-DE" sz="1300" b="0" dirty="0">
              <a:latin typeface="+mn-lt"/>
            </a:endParaRPr>
          </a:p>
          <a:p>
            <a:pPr marL="0" indent="0" algn="just"/>
            <a:r>
              <a:rPr lang="de-DE" sz="1300" b="0" dirty="0" err="1">
                <a:latin typeface="+mn-lt"/>
              </a:rPr>
              <a:t>Luyten</a:t>
            </a:r>
            <a:r>
              <a:rPr lang="de-DE" sz="1300" b="0" dirty="0">
                <a:latin typeface="+mn-lt"/>
              </a:rPr>
              <a:t> &amp; </a:t>
            </a:r>
            <a:r>
              <a:rPr lang="de-DE" sz="1300" b="0" dirty="0" err="1">
                <a:latin typeface="+mn-lt"/>
              </a:rPr>
              <a:t>Fonagy</a:t>
            </a:r>
            <a:r>
              <a:rPr lang="de-DE" sz="1300" b="0" dirty="0">
                <a:latin typeface="+mn-lt"/>
              </a:rPr>
              <a:t> (2020) unterscheiden drei psychodynamische Domänen, die für </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Prädisposition, </a:t>
            </a:r>
          </a:p>
          <a:p>
            <a:pPr marL="285750" indent="-285750" algn="just">
              <a:buFont typeface="Arial" panose="020B0604020202020204" pitchFamily="34" charset="0"/>
              <a:buChar char="•"/>
            </a:pPr>
            <a:r>
              <a:rPr lang="de-DE" sz="1300" b="0" dirty="0">
                <a:latin typeface="+mn-lt"/>
              </a:rPr>
              <a:t>Auslösung </a:t>
            </a:r>
          </a:p>
          <a:p>
            <a:pPr marL="285750" indent="-285750" algn="just">
              <a:buFont typeface="Arial" panose="020B0604020202020204" pitchFamily="34" charset="0"/>
              <a:buChar char="•"/>
            </a:pPr>
            <a:r>
              <a:rPr lang="de-DE" sz="1300" b="0" dirty="0">
                <a:latin typeface="+mn-lt"/>
              </a:rPr>
              <a:t>und Aufrechterhaltung </a:t>
            </a:r>
          </a:p>
          <a:p>
            <a:pPr marL="0" indent="0" algn="just"/>
            <a:endParaRPr lang="de-DE" sz="1300" b="0" dirty="0">
              <a:latin typeface="+mn-lt"/>
            </a:endParaRPr>
          </a:p>
          <a:p>
            <a:pPr marL="0" indent="0" algn="just"/>
            <a:r>
              <a:rPr lang="de-DE" sz="1300" b="0" dirty="0">
                <a:latin typeface="+mn-lt"/>
              </a:rPr>
              <a:t>von Störungen des körperlichen Erlebens oder der körperlichen Belastung wichtig sind: </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Bindungsgeschichte („</a:t>
            </a:r>
            <a:r>
              <a:rPr lang="de-DE" sz="1300" b="0" dirty="0" err="1">
                <a:latin typeface="+mn-lt"/>
              </a:rPr>
              <a:t>attachment</a:t>
            </a:r>
            <a:r>
              <a:rPr lang="de-DE" sz="1300" b="0" dirty="0">
                <a:latin typeface="+mn-lt"/>
              </a:rPr>
              <a:t> </a:t>
            </a:r>
            <a:r>
              <a:rPr lang="de-DE" sz="1300" b="0" dirty="0" err="1">
                <a:latin typeface="+mn-lt"/>
              </a:rPr>
              <a:t>issues</a:t>
            </a:r>
            <a:r>
              <a:rPr lang="de-DE" sz="1300" b="0" dirty="0">
                <a:latin typeface="+mn-lt"/>
              </a:rPr>
              <a:t>“),</a:t>
            </a:r>
          </a:p>
          <a:p>
            <a:pPr marL="285750" indent="-285750" algn="just">
              <a:buFont typeface="Arial" panose="020B0604020202020204" pitchFamily="34" charset="0"/>
              <a:buChar char="•"/>
            </a:pPr>
            <a:r>
              <a:rPr lang="de-DE" sz="1300" b="0" dirty="0" err="1">
                <a:latin typeface="+mn-lt"/>
              </a:rPr>
              <a:t>Mentalisierungsfähigkeit</a:t>
            </a:r>
            <a:r>
              <a:rPr lang="de-DE" sz="1300" b="0" dirty="0">
                <a:latin typeface="+mn-lt"/>
              </a:rPr>
              <a:t> („</a:t>
            </a:r>
            <a:r>
              <a:rPr lang="de-DE" sz="1300" b="0" dirty="0" err="1">
                <a:latin typeface="+mn-lt"/>
              </a:rPr>
              <a:t>capacity</a:t>
            </a:r>
            <a:r>
              <a:rPr lang="de-DE" sz="1300" b="0" dirty="0">
                <a:latin typeface="+mn-lt"/>
              </a:rPr>
              <a:t> </a:t>
            </a:r>
            <a:r>
              <a:rPr lang="de-DE" sz="1300" b="0" dirty="0" err="1">
                <a:latin typeface="+mn-lt"/>
              </a:rPr>
              <a:t>for</a:t>
            </a:r>
            <a:r>
              <a:rPr lang="de-DE" sz="1300" b="0" dirty="0">
                <a:latin typeface="+mn-lt"/>
              </a:rPr>
              <a:t> </a:t>
            </a:r>
            <a:r>
              <a:rPr lang="de-DE" sz="1300" b="0" dirty="0" err="1">
                <a:latin typeface="+mn-lt"/>
              </a:rPr>
              <a:t>embodied</a:t>
            </a:r>
            <a:r>
              <a:rPr lang="de-DE" sz="1300" b="0" dirty="0">
                <a:latin typeface="+mn-lt"/>
              </a:rPr>
              <a:t> </a:t>
            </a:r>
            <a:r>
              <a:rPr lang="de-DE" sz="1300" b="0" dirty="0" err="1">
                <a:latin typeface="+mn-lt"/>
              </a:rPr>
              <a:t>mentalizing</a:t>
            </a:r>
            <a:r>
              <a:rPr lang="de-DE" sz="1300" b="0" dirty="0">
                <a:latin typeface="+mn-lt"/>
              </a:rPr>
              <a:t>, i.e., </a:t>
            </a:r>
            <a:r>
              <a:rPr lang="de-DE" sz="1300" b="0" dirty="0" err="1">
                <a:latin typeface="+mn-lt"/>
              </a:rPr>
              <a:t>the</a:t>
            </a:r>
            <a:r>
              <a:rPr lang="de-DE" sz="1300" b="0" dirty="0">
                <a:latin typeface="+mn-lt"/>
              </a:rPr>
              <a:t> </a:t>
            </a:r>
            <a:r>
              <a:rPr lang="de-DE" sz="1300" b="0" dirty="0" err="1">
                <a:latin typeface="+mn-lt"/>
              </a:rPr>
              <a:t>capacity</a:t>
            </a:r>
            <a:r>
              <a:rPr lang="de-DE" sz="1300" b="0" dirty="0">
                <a:latin typeface="+mn-lt"/>
              </a:rPr>
              <a:t> </a:t>
            </a:r>
            <a:r>
              <a:rPr lang="de-DE" sz="1300" b="0" dirty="0" err="1">
                <a:latin typeface="+mn-lt"/>
              </a:rPr>
              <a:t>to</a:t>
            </a:r>
            <a:r>
              <a:rPr lang="de-DE" sz="1300" b="0" dirty="0">
                <a:latin typeface="+mn-lt"/>
              </a:rPr>
              <a:t> </a:t>
            </a:r>
            <a:r>
              <a:rPr lang="de-DE" sz="1300" b="0" dirty="0" err="1">
                <a:latin typeface="+mn-lt"/>
              </a:rPr>
              <a:t>reflect</a:t>
            </a:r>
            <a:r>
              <a:rPr lang="de-DE" sz="1300" b="0" dirty="0">
                <a:latin typeface="+mn-lt"/>
              </a:rPr>
              <a:t> on </a:t>
            </a:r>
            <a:r>
              <a:rPr lang="de-DE" sz="1300" b="0" dirty="0" err="1">
                <a:latin typeface="+mn-lt"/>
              </a:rPr>
              <a:t>one’s</a:t>
            </a:r>
            <a:r>
              <a:rPr lang="de-DE" sz="1300" b="0" dirty="0">
                <a:latin typeface="+mn-lt"/>
              </a:rPr>
              <a:t> own [</a:t>
            </a:r>
            <a:r>
              <a:rPr lang="de-DE" sz="1300" b="0" dirty="0" err="1">
                <a:latin typeface="+mn-lt"/>
              </a:rPr>
              <a:t>embodied</a:t>
            </a:r>
            <a:r>
              <a:rPr lang="de-DE" sz="1300" b="0" dirty="0">
                <a:latin typeface="+mn-lt"/>
              </a:rPr>
              <a:t>] </a:t>
            </a:r>
            <a:r>
              <a:rPr lang="de-DE" sz="1300" b="0" dirty="0" err="1">
                <a:latin typeface="+mn-lt"/>
              </a:rPr>
              <a:t>self</a:t>
            </a:r>
            <a:r>
              <a:rPr lang="de-DE" sz="1300" b="0" dirty="0">
                <a:latin typeface="+mn-lt"/>
              </a:rPr>
              <a:t> and </a:t>
            </a:r>
            <a:r>
              <a:rPr lang="de-DE" sz="1300" b="0" dirty="0" err="1">
                <a:latin typeface="+mn-lt"/>
              </a:rPr>
              <a:t>others</a:t>
            </a:r>
            <a:r>
              <a:rPr lang="de-DE" sz="1300" b="0" dirty="0">
                <a:latin typeface="+mn-lt"/>
              </a:rPr>
              <a:t>“)</a:t>
            </a:r>
          </a:p>
          <a:p>
            <a:pPr marL="285750" indent="-285750" algn="just">
              <a:buFont typeface="Arial" panose="020B0604020202020204" pitchFamily="34" charset="0"/>
              <a:buChar char="•"/>
            </a:pPr>
            <a:r>
              <a:rPr lang="de-DE" sz="1300" b="0" dirty="0">
                <a:latin typeface="+mn-lt"/>
              </a:rPr>
              <a:t>Fähigkeit zu epistemischem Vertrauen (i.e., „</a:t>
            </a:r>
            <a:r>
              <a:rPr lang="de-DE" sz="1300" b="0" dirty="0" err="1">
                <a:latin typeface="+mn-lt"/>
              </a:rPr>
              <a:t>the</a:t>
            </a:r>
            <a:r>
              <a:rPr lang="de-DE" sz="1300" b="0" dirty="0">
                <a:latin typeface="+mn-lt"/>
              </a:rPr>
              <a:t> </a:t>
            </a:r>
            <a:r>
              <a:rPr lang="de-DE" sz="1300" b="0" dirty="0" err="1">
                <a:latin typeface="+mn-lt"/>
              </a:rPr>
              <a:t>capacity</a:t>
            </a:r>
            <a:r>
              <a:rPr lang="de-DE" sz="1300" b="0" dirty="0">
                <a:latin typeface="+mn-lt"/>
              </a:rPr>
              <a:t> </a:t>
            </a:r>
            <a:r>
              <a:rPr lang="de-DE" sz="1300" b="0" dirty="0" err="1">
                <a:latin typeface="+mn-lt"/>
              </a:rPr>
              <a:t>to</a:t>
            </a:r>
            <a:r>
              <a:rPr lang="de-DE" sz="1300" b="0" dirty="0">
                <a:latin typeface="+mn-lt"/>
              </a:rPr>
              <a:t> </a:t>
            </a:r>
            <a:r>
              <a:rPr lang="de-DE" sz="1300" b="0" dirty="0" err="1">
                <a:latin typeface="+mn-lt"/>
              </a:rPr>
              <a:t>trust</a:t>
            </a:r>
            <a:r>
              <a:rPr lang="de-DE" sz="1300" b="0" dirty="0">
                <a:latin typeface="+mn-lt"/>
              </a:rPr>
              <a:t> </a:t>
            </a:r>
            <a:r>
              <a:rPr lang="de-DE" sz="1300" b="0" dirty="0" err="1">
                <a:latin typeface="+mn-lt"/>
              </a:rPr>
              <a:t>others</a:t>
            </a:r>
            <a:r>
              <a:rPr lang="de-DE" sz="1300" b="0" dirty="0">
                <a:latin typeface="+mn-lt"/>
              </a:rPr>
              <a:t>, </a:t>
            </a:r>
            <a:r>
              <a:rPr lang="de-DE" sz="1300" b="0" dirty="0" err="1">
                <a:latin typeface="+mn-lt"/>
              </a:rPr>
              <a:t>including</a:t>
            </a:r>
            <a:r>
              <a:rPr lang="de-DE" sz="1300" b="0" dirty="0">
                <a:latin typeface="+mn-lt"/>
              </a:rPr>
              <a:t> </a:t>
            </a:r>
            <a:r>
              <a:rPr lang="de-DE" sz="1300" b="0" dirty="0" err="1">
                <a:latin typeface="+mn-lt"/>
              </a:rPr>
              <a:t>clinicians</a:t>
            </a:r>
            <a:r>
              <a:rPr lang="de-DE" sz="1300" b="0" dirty="0">
                <a:latin typeface="+mn-lt"/>
              </a:rPr>
              <a:t>, </a:t>
            </a:r>
            <a:r>
              <a:rPr lang="de-DE" sz="1300" b="0" dirty="0" err="1">
                <a:latin typeface="+mn-lt"/>
              </a:rPr>
              <a:t>as</a:t>
            </a:r>
            <a:r>
              <a:rPr lang="de-DE" sz="1300" b="0" dirty="0">
                <a:latin typeface="+mn-lt"/>
              </a:rPr>
              <a:t> a source </a:t>
            </a:r>
            <a:r>
              <a:rPr lang="de-DE" sz="1300" b="0" dirty="0" err="1">
                <a:latin typeface="+mn-lt"/>
              </a:rPr>
              <a:t>of</a:t>
            </a:r>
            <a:r>
              <a:rPr lang="de-DE" sz="1300" b="0" dirty="0">
                <a:latin typeface="+mn-lt"/>
              </a:rPr>
              <a:t> </a:t>
            </a:r>
            <a:r>
              <a:rPr lang="de-DE" sz="1300" b="0" dirty="0" err="1">
                <a:latin typeface="+mn-lt"/>
              </a:rPr>
              <a:t>knowledge</a:t>
            </a:r>
            <a:r>
              <a:rPr lang="de-DE" sz="1300" b="0" dirty="0">
                <a:latin typeface="+mn-lt"/>
              </a:rPr>
              <a:t>“)</a:t>
            </a:r>
          </a:p>
          <a:p>
            <a:pPr marL="285750" indent="-285750">
              <a:buFont typeface="Arial" panose="020B0604020202020204" pitchFamily="34" charset="0"/>
              <a:buChar char="•"/>
            </a:pPr>
            <a:endParaRPr lang="de-DE" sz="1300" b="0" dirty="0">
              <a:latin typeface="+mn-lt"/>
            </a:endParaRPr>
          </a:p>
          <a:p>
            <a:pPr marL="0" indent="0"/>
            <a:r>
              <a:rPr lang="de-DE" sz="1300" b="0" dirty="0">
                <a:latin typeface="+mn-lt"/>
              </a:rPr>
              <a:t>Am J </a:t>
            </a:r>
            <a:r>
              <a:rPr lang="de-DE" sz="1300" b="0" dirty="0" err="1">
                <a:latin typeface="+mn-lt"/>
              </a:rPr>
              <a:t>Psychother</a:t>
            </a:r>
            <a:r>
              <a:rPr lang="de-DE" sz="1300" b="0" dirty="0">
                <a:latin typeface="+mn-lt"/>
              </a:rPr>
              <a:t> 73, 126</a:t>
            </a:r>
          </a:p>
          <a:p>
            <a:pPr marL="0" indent="0"/>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736953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Bindungssystem</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endParaRPr lang="de-DE" sz="1300" b="0" dirty="0">
              <a:latin typeface="+mn-lt"/>
            </a:endParaRPr>
          </a:p>
          <a:p>
            <a:pPr marL="285750" indent="-285750">
              <a:buFont typeface="Arial" panose="020B0604020202020204" pitchFamily="34" charset="0"/>
              <a:buChar char="•"/>
            </a:pPr>
            <a:r>
              <a:rPr lang="de-DE" sz="1300" b="0" dirty="0">
                <a:latin typeface="+mn-lt"/>
              </a:rPr>
              <a:t>ist zentral für Stressverarbeitung:</a:t>
            </a:r>
          </a:p>
          <a:p>
            <a:pPr marL="0" indent="0"/>
            <a:endParaRPr lang="de-DE" sz="1300" b="0" dirty="0">
              <a:latin typeface="+mn-lt"/>
            </a:endParaRPr>
          </a:p>
          <a:p>
            <a:pPr marL="555625" lvl="1" indent="-285750" algn="just">
              <a:buFont typeface="Arial" panose="020B0604020202020204" pitchFamily="34" charset="0"/>
              <a:buChar char="•"/>
            </a:pPr>
            <a:r>
              <a:rPr lang="de-DE" sz="1300" b="0" dirty="0">
                <a:latin typeface="+mn-lt"/>
              </a:rPr>
              <a:t>Normale Entwicklung: Schutzsuchender Organismus wendet sich an Bindungsobjekt, wenn </a:t>
            </a:r>
            <a:r>
              <a:rPr lang="de-DE" sz="1300" b="0" dirty="0" err="1">
                <a:latin typeface="+mn-lt"/>
              </a:rPr>
              <a:t>Distress</a:t>
            </a:r>
            <a:r>
              <a:rPr lang="de-DE" sz="1300" b="0" dirty="0">
                <a:latin typeface="+mn-lt"/>
              </a:rPr>
              <a:t> (Gefahr, Unwohlsein, Angst etc.) auftritt. Bei vorhandenen und responsiven Bindungsobjekten wird der </a:t>
            </a:r>
            <a:r>
              <a:rPr lang="de-DE" sz="1300" b="0" dirty="0" err="1">
                <a:latin typeface="+mn-lt"/>
              </a:rPr>
              <a:t>Distress</a:t>
            </a:r>
            <a:r>
              <a:rPr lang="de-DE" sz="1300" b="0" dirty="0">
                <a:latin typeface="+mn-lt"/>
              </a:rPr>
              <a:t> herunterreguliert (Gefühl von Liebe und Unterstützung).</a:t>
            </a:r>
          </a:p>
          <a:p>
            <a:pPr marL="555625" lvl="1" indent="-285750">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178720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Bindung</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endParaRPr lang="de-DE" sz="1300" b="0" dirty="0">
              <a:latin typeface="+mn-lt"/>
            </a:endParaRPr>
          </a:p>
          <a:p>
            <a:pPr marL="0" indent="0"/>
            <a:r>
              <a:rPr lang="de-DE" sz="1300" b="0">
                <a:latin typeface="+mn-lt"/>
              </a:rPr>
              <a:t>++</a:t>
            </a:r>
            <a:endParaRPr lang="de-DE" sz="1300" b="0" dirty="0">
              <a:latin typeface="+mn-lt"/>
            </a:endParaRPr>
          </a:p>
          <a:p>
            <a:pPr marL="0" indent="0"/>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pic>
        <p:nvPicPr>
          <p:cNvPr id="3" name="Grafik 2" descr="Ein Bild, das Text, Diagramm, Screenshot, Reihe enthält.&#10;&#10;Automatisch generierte Beschreibung">
            <a:extLst>
              <a:ext uri="{FF2B5EF4-FFF2-40B4-BE49-F238E27FC236}">
                <a16:creationId xmlns:a16="http://schemas.microsoft.com/office/drawing/2014/main" id="{F5C5091F-F691-64C1-C3E3-5BEE5B0927C4}"/>
              </a:ext>
            </a:extLst>
          </p:cNvPr>
          <p:cNvPicPr>
            <a:picLocks noChangeAspect="1"/>
          </p:cNvPicPr>
          <p:nvPr/>
        </p:nvPicPr>
        <p:blipFill>
          <a:blip r:embed="rId2"/>
          <a:stretch>
            <a:fillRect/>
          </a:stretch>
        </p:blipFill>
        <p:spPr>
          <a:xfrm>
            <a:off x="688032" y="3151783"/>
            <a:ext cx="7772400" cy="3157537"/>
          </a:xfrm>
          <a:prstGeom prst="rect">
            <a:avLst/>
          </a:prstGeom>
        </p:spPr>
      </p:pic>
      <p:sp>
        <p:nvSpPr>
          <p:cNvPr id="4" name="Textfeld 3">
            <a:extLst>
              <a:ext uri="{FF2B5EF4-FFF2-40B4-BE49-F238E27FC236}">
                <a16:creationId xmlns:a16="http://schemas.microsoft.com/office/drawing/2014/main" id="{C941482D-23A8-07F5-1F44-B0146CF54D7F}"/>
              </a:ext>
            </a:extLst>
          </p:cNvPr>
          <p:cNvSpPr txBox="1"/>
          <p:nvPr/>
        </p:nvSpPr>
        <p:spPr>
          <a:xfrm>
            <a:off x="722715" y="6453336"/>
            <a:ext cx="1462260" cy="246221"/>
          </a:xfrm>
          <a:prstGeom prst="rect">
            <a:avLst/>
          </a:prstGeom>
          <a:noFill/>
        </p:spPr>
        <p:txBody>
          <a:bodyPr wrap="none" rtlCol="0">
            <a:spAutoFit/>
          </a:bodyPr>
          <a:lstStyle/>
          <a:p>
            <a:r>
              <a:rPr lang="de-DE" sz="1000" b="0" dirty="0" err="1"/>
              <a:t>Luyten</a:t>
            </a:r>
            <a:r>
              <a:rPr lang="de-DE" sz="1000" b="0" dirty="0"/>
              <a:t> &amp; </a:t>
            </a:r>
            <a:r>
              <a:rPr lang="de-DE" sz="1000" b="0" dirty="0" err="1"/>
              <a:t>Fonagy</a:t>
            </a:r>
            <a:r>
              <a:rPr lang="de-DE" sz="1000" b="0" dirty="0"/>
              <a:t> 2020</a:t>
            </a:r>
          </a:p>
        </p:txBody>
      </p:sp>
    </p:spTree>
    <p:extLst>
      <p:ext uri="{BB962C8B-B14F-4D97-AF65-F5344CB8AC3E}">
        <p14:creationId xmlns:p14="http://schemas.microsoft.com/office/powerpoint/2010/main" val="1349306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Bindungssystem</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285750" indent="-285750" algn="just">
              <a:buFont typeface="Arial" panose="020B0604020202020204" pitchFamily="34" charset="0"/>
              <a:buChar char="•"/>
            </a:pPr>
            <a:r>
              <a:rPr lang="de-DE" sz="1300" b="0" dirty="0">
                <a:latin typeface="+mn-lt"/>
              </a:rPr>
              <a:t>Chronisch-persistierende somatische Probleme verhindern eine effektive Herunterregelung von </a:t>
            </a:r>
            <a:r>
              <a:rPr lang="de-DE" sz="1300" b="0" dirty="0" err="1">
                <a:latin typeface="+mn-lt"/>
              </a:rPr>
              <a:t>Distress</a:t>
            </a:r>
            <a:r>
              <a:rPr lang="de-DE" sz="1300" b="0" dirty="0">
                <a:latin typeface="+mn-lt"/>
              </a:rPr>
              <a:t>. Suche nach Nähe bietet höchstens partielle Erleichterung. </a:t>
            </a:r>
          </a:p>
          <a:p>
            <a:pPr marL="555625" lvl="1" indent="-285750" algn="just">
              <a:buFont typeface="Arial" panose="020B0604020202020204" pitchFamily="34" charset="0"/>
              <a:buChar char="•"/>
            </a:pPr>
            <a:r>
              <a:rPr lang="de-DE" sz="1300" b="0" dirty="0">
                <a:latin typeface="+mn-lt"/>
              </a:rPr>
              <a:t>&gt; Sekundäre (unbewusste) Bindungsstrategien: </a:t>
            </a:r>
          </a:p>
          <a:p>
            <a:pPr marL="1012825" lvl="2" indent="-285750" algn="just">
              <a:buFont typeface="Arial" panose="020B0604020202020204" pitchFamily="34" charset="0"/>
              <a:buChar char="•"/>
            </a:pPr>
            <a:r>
              <a:rPr lang="de-DE" sz="1300" b="0" dirty="0">
                <a:latin typeface="+mn-lt"/>
              </a:rPr>
              <a:t>Hyperaktivierung: Verzweifelte Anstrengungen, Unterstützung und Hilfe zu bekommen.</a:t>
            </a:r>
          </a:p>
          <a:p>
            <a:pPr marL="1012825" lvl="2" indent="-285750" algn="just">
              <a:buFont typeface="Arial" panose="020B0604020202020204" pitchFamily="34" charset="0"/>
              <a:buChar char="•"/>
            </a:pPr>
            <a:r>
              <a:rPr lang="de-DE" sz="1300" b="0" dirty="0">
                <a:latin typeface="+mn-lt"/>
              </a:rPr>
              <a:t>Deaktivierung: Verleugnung von </a:t>
            </a:r>
            <a:r>
              <a:rPr lang="de-DE" sz="1300" b="0" dirty="0" err="1">
                <a:latin typeface="+mn-lt"/>
              </a:rPr>
              <a:t>Distress</a:t>
            </a:r>
            <a:r>
              <a:rPr lang="de-DE" sz="1300" b="0" dirty="0">
                <a:latin typeface="+mn-lt"/>
              </a:rPr>
              <a:t> und Bedürftigkeit.</a:t>
            </a:r>
          </a:p>
          <a:p>
            <a:pPr marL="555625" lvl="1" indent="-285750" algn="just">
              <a:buFont typeface="Arial" panose="020B0604020202020204" pitchFamily="34" charset="0"/>
              <a:buChar char="•"/>
            </a:pPr>
            <a:r>
              <a:rPr lang="de-DE" sz="1300" b="0" dirty="0">
                <a:latin typeface="+mn-lt"/>
              </a:rPr>
              <a:t>haben beide negative Langzeitfolgen für den Zustand der Patienten und besonders ihre Bereitschaft, Hilfe zu suchen (einschließlich Psychotherapie). </a:t>
            </a:r>
          </a:p>
          <a:p>
            <a:pPr marL="0" indent="0"/>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18079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A3909-89C2-0412-98A5-E929CA60910F}"/>
              </a:ext>
            </a:extLst>
          </p:cNvPr>
          <p:cNvSpPr>
            <a:spLocks noGrp="1"/>
          </p:cNvSpPr>
          <p:nvPr>
            <p:ph type="title"/>
          </p:nvPr>
        </p:nvSpPr>
        <p:spPr/>
        <p:txBody>
          <a:bodyPr/>
          <a:lstStyle/>
          <a:p>
            <a:r>
              <a:rPr lang="de-DE" b="1" dirty="0">
                <a:solidFill>
                  <a:schemeClr val="accent1"/>
                </a:solidFill>
              </a:rPr>
              <a:t>Fallbeispiel 1</a:t>
            </a:r>
          </a:p>
        </p:txBody>
      </p:sp>
      <p:sp>
        <p:nvSpPr>
          <p:cNvPr id="3" name="Inhaltsplatzhalter 2">
            <a:extLst>
              <a:ext uri="{FF2B5EF4-FFF2-40B4-BE49-F238E27FC236}">
                <a16:creationId xmlns:a16="http://schemas.microsoft.com/office/drawing/2014/main" id="{938A7CE5-4E7C-E1BE-76E8-83EE985F197B}"/>
              </a:ext>
            </a:extLst>
          </p:cNvPr>
          <p:cNvSpPr>
            <a:spLocks noGrp="1"/>
          </p:cNvSpPr>
          <p:nvPr>
            <p:ph idx="1"/>
          </p:nvPr>
        </p:nvSpPr>
        <p:spPr/>
        <p:txBody>
          <a:bodyPr>
            <a:normAutofit fontScale="85000" lnSpcReduction="20000"/>
          </a:bodyPr>
          <a:lstStyle/>
          <a:p>
            <a:r>
              <a:rPr lang="de-DE" dirty="0"/>
              <a:t>68 jährige Patientin seit Jahren starke Schmerzen</a:t>
            </a:r>
          </a:p>
          <a:p>
            <a:r>
              <a:rPr lang="de-DE" dirty="0"/>
              <a:t>Medikation nach Entlassung nach einer 6-wöchigen psychosomatischen stationären Behandlung</a:t>
            </a:r>
            <a:br>
              <a:rPr lang="de-DE" dirty="0"/>
            </a:br>
            <a:r>
              <a:rPr lang="de-DE" dirty="0"/>
              <a:t>150 mg Morphinsulfat, 800 mg Ibuprofen, 4000 mg </a:t>
            </a:r>
            <a:r>
              <a:rPr lang="de-DE" dirty="0" err="1"/>
              <a:t>Novaminsulfon</a:t>
            </a:r>
            <a:endParaRPr lang="de-DE" dirty="0"/>
          </a:p>
          <a:p>
            <a:r>
              <a:rPr lang="de-DE" dirty="0"/>
              <a:t>Anamnestisch Gelenksarthrose, </a:t>
            </a:r>
            <a:br>
              <a:rPr lang="de-DE" dirty="0"/>
            </a:br>
            <a:r>
              <a:rPr lang="de-DE" dirty="0"/>
              <a:t>massives </a:t>
            </a:r>
            <a:r>
              <a:rPr lang="de-DE" dirty="0" err="1"/>
              <a:t>Verprügeltwerden</a:t>
            </a:r>
            <a:r>
              <a:rPr lang="de-DE" dirty="0"/>
              <a:t> durch die Mutter</a:t>
            </a:r>
          </a:p>
          <a:p>
            <a:r>
              <a:rPr lang="de-DE" dirty="0"/>
              <a:t>30 Therapiesitzungen</a:t>
            </a:r>
          </a:p>
          <a:p>
            <a:r>
              <a:rPr lang="de-DE" dirty="0"/>
              <a:t>Keine Schmerzmedikation</a:t>
            </a:r>
          </a:p>
          <a:p>
            <a:r>
              <a:rPr lang="de-DE" dirty="0" err="1"/>
              <a:t>Katamnesezeitraum</a:t>
            </a:r>
            <a:r>
              <a:rPr lang="de-DE" dirty="0"/>
              <a:t> 6 Jahre </a:t>
            </a:r>
          </a:p>
          <a:p>
            <a:endParaRPr lang="de-DE" dirty="0"/>
          </a:p>
        </p:txBody>
      </p:sp>
    </p:spTree>
    <p:extLst>
      <p:ext uri="{BB962C8B-B14F-4D97-AF65-F5344CB8AC3E}">
        <p14:creationId xmlns:p14="http://schemas.microsoft.com/office/powerpoint/2010/main" val="304600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a:latin typeface="+mn-lt"/>
              </a:rPr>
              <a:t>Bindungssystem</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285750" indent="-285750" algn="just">
              <a:buFont typeface="Arial" panose="020B0604020202020204" pitchFamily="34" charset="0"/>
              <a:buChar char="•"/>
            </a:pPr>
            <a:r>
              <a:rPr lang="de-DE" sz="1300" b="0" dirty="0">
                <a:latin typeface="+mn-lt"/>
              </a:rPr>
              <a:t>Bei Patienten mit prämorbider Bindungsstörung kann dieser Prozess eine besondere Ausprägung haben: </a:t>
            </a:r>
          </a:p>
          <a:p>
            <a:pPr marL="285750" indent="-285750" algn="just">
              <a:buFont typeface="Arial" panose="020B0604020202020204" pitchFamily="34" charset="0"/>
              <a:buChar char="•"/>
            </a:pPr>
            <a:r>
              <a:rPr lang="de-DE" sz="1300" b="0" dirty="0">
                <a:latin typeface="+mn-lt"/>
              </a:rPr>
              <a:t>Neigung zu Wechseln zwischen </a:t>
            </a:r>
            <a:r>
              <a:rPr lang="de-DE" sz="1300" b="0" dirty="0" err="1">
                <a:latin typeface="+mn-lt"/>
              </a:rPr>
              <a:t>Idealisation</a:t>
            </a:r>
            <a:r>
              <a:rPr lang="de-DE" sz="1300" b="0" dirty="0">
                <a:latin typeface="+mn-lt"/>
              </a:rPr>
              <a:t> und Entwertung. In Therapien resultieren hieraus intensive Übertragungs-Gegenübertragungsgeflechte (Therapeut fühlt sich er idealisiert, dann entwertet, dann vielleicht manipuliert)</a:t>
            </a:r>
          </a:p>
          <a:p>
            <a:pPr marL="0" indent="0"/>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01991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err="1">
                <a:latin typeface="+mn-lt"/>
              </a:rPr>
              <a:t>Mentalisierungsfähigkeit</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285750" indent="-285750" algn="just">
              <a:buFont typeface="Arial" panose="020B0604020202020204" pitchFamily="34" charset="0"/>
              <a:buChar char="•"/>
            </a:pPr>
            <a:r>
              <a:rPr lang="de-DE" sz="1300" b="0" dirty="0">
                <a:solidFill>
                  <a:srgbClr val="FF0000"/>
                </a:solidFill>
                <a:latin typeface="+mn-lt"/>
              </a:rPr>
              <a:t>Primär reduziert</a:t>
            </a:r>
            <a:r>
              <a:rPr lang="de-DE" sz="1300" b="0" dirty="0">
                <a:latin typeface="+mn-lt"/>
              </a:rPr>
              <a:t>: eingeschränkte </a:t>
            </a:r>
            <a:r>
              <a:rPr lang="de-DE" sz="1300" b="0" dirty="0" err="1">
                <a:latin typeface="+mn-lt"/>
              </a:rPr>
              <a:t>Mentalisierungsfähigkeit</a:t>
            </a:r>
            <a:r>
              <a:rPr lang="de-DE" sz="1300" b="0" dirty="0">
                <a:latin typeface="+mn-lt"/>
              </a:rPr>
              <a:t> erschwert die Dekodierung von Körpersignalen als Ausdruck psychischer Zustände. </a:t>
            </a:r>
          </a:p>
          <a:p>
            <a:pPr marL="285750" indent="-285750" algn="just">
              <a:buFont typeface="Arial" panose="020B0604020202020204" pitchFamily="34" charset="0"/>
              <a:buChar char="•"/>
            </a:pPr>
            <a:r>
              <a:rPr lang="de-DE" sz="1300" b="0" dirty="0">
                <a:solidFill>
                  <a:srgbClr val="FF0000"/>
                </a:solidFill>
                <a:latin typeface="+mn-lt"/>
              </a:rPr>
              <a:t>Sekundär reduziert</a:t>
            </a:r>
            <a:r>
              <a:rPr lang="de-DE" sz="1300" b="0" dirty="0">
                <a:latin typeface="+mn-lt"/>
              </a:rPr>
              <a:t>: Die Kombination von persistierenden somatischen Beschwerden und das Heranziehen von sekundären Bindungsstrategien erodiert die </a:t>
            </a:r>
            <a:r>
              <a:rPr lang="de-DE" sz="1300" b="0" dirty="0" err="1">
                <a:latin typeface="+mn-lt"/>
              </a:rPr>
              <a:t>Mentalisierungsfähigkeiten</a:t>
            </a:r>
            <a:r>
              <a:rPr lang="de-DE" sz="1300" b="0" dirty="0">
                <a:latin typeface="+mn-lt"/>
              </a:rPr>
              <a:t>, besonders die Fähigkeit für „</a:t>
            </a:r>
            <a:r>
              <a:rPr lang="de-DE" sz="1300" b="0" dirty="0" err="1">
                <a:latin typeface="+mn-lt"/>
              </a:rPr>
              <a:t>embodied</a:t>
            </a:r>
            <a:r>
              <a:rPr lang="de-DE" sz="1300" b="0" dirty="0">
                <a:latin typeface="+mn-lt"/>
              </a:rPr>
              <a:t> </a:t>
            </a:r>
            <a:r>
              <a:rPr lang="de-DE" sz="1300" b="0" dirty="0" err="1">
                <a:latin typeface="+mn-lt"/>
              </a:rPr>
              <a:t>mentalizing</a:t>
            </a:r>
            <a:r>
              <a:rPr lang="de-DE" sz="1300" b="0" dirty="0">
                <a:latin typeface="+mn-lt"/>
              </a:rPr>
              <a:t>“. Beispiel: Chronischer Schmerz und Fatigue schränken diese Fähigkeiten mehr und mehr ein und führen dazu, dass der Körper als ein feindseliger Akteur angesehen wird, der die Selbstkohärenz von innen gefährdet. </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Zum „</a:t>
            </a:r>
            <a:r>
              <a:rPr lang="de-DE" sz="1300" b="0" dirty="0" err="1">
                <a:latin typeface="+mn-lt"/>
              </a:rPr>
              <a:t>embodied</a:t>
            </a:r>
            <a:r>
              <a:rPr lang="de-DE" sz="1300" b="0" dirty="0">
                <a:latin typeface="+mn-lt"/>
              </a:rPr>
              <a:t> </a:t>
            </a:r>
            <a:r>
              <a:rPr lang="de-DE" sz="1300" b="0" dirty="0" err="1">
                <a:latin typeface="+mn-lt"/>
              </a:rPr>
              <a:t>mentalizing</a:t>
            </a:r>
            <a:r>
              <a:rPr lang="de-DE" sz="1300" b="0" dirty="0">
                <a:latin typeface="+mn-lt"/>
              </a:rPr>
              <a:t>“ gehört insbesondere die Fähigkeit, Körpersignale (z. B. </a:t>
            </a:r>
            <a:r>
              <a:rPr lang="de-DE" sz="1300" b="0" dirty="0" err="1">
                <a:latin typeface="+mn-lt"/>
              </a:rPr>
              <a:t>Interozeption</a:t>
            </a:r>
            <a:r>
              <a:rPr lang="de-DE" sz="1300" b="0" dirty="0">
                <a:latin typeface="+mn-lt"/>
              </a:rPr>
              <a:t>) wahrzunehmen und sie als Körpersignale mentaler Zustände zu deuten. </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64866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err="1">
                <a:latin typeface="+mn-lt"/>
              </a:rPr>
              <a:t>Mentalisierungsfähigkeit</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0" indent="0" algn="just"/>
            <a:endParaRPr lang="de-DE" sz="1300" b="0" dirty="0">
              <a:latin typeface="+mn-lt"/>
            </a:endParaRPr>
          </a:p>
          <a:p>
            <a:pPr marL="285750" indent="-285750" algn="just">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pic>
        <p:nvPicPr>
          <p:cNvPr id="3" name="Grafik 2" descr="Ein Bild, das Text, Screenshot, Schrift, Dokument enthält.&#10;&#10;Automatisch generierte Beschreibung">
            <a:extLst>
              <a:ext uri="{FF2B5EF4-FFF2-40B4-BE49-F238E27FC236}">
                <a16:creationId xmlns:a16="http://schemas.microsoft.com/office/drawing/2014/main" id="{27C9FCF7-7BED-8A5D-54E3-8641901DB0D1}"/>
              </a:ext>
            </a:extLst>
          </p:cNvPr>
          <p:cNvPicPr>
            <a:picLocks noChangeAspect="1"/>
          </p:cNvPicPr>
          <p:nvPr/>
        </p:nvPicPr>
        <p:blipFill>
          <a:blip r:embed="rId2"/>
          <a:stretch>
            <a:fillRect/>
          </a:stretch>
        </p:blipFill>
        <p:spPr>
          <a:xfrm>
            <a:off x="971600" y="3068960"/>
            <a:ext cx="7071696" cy="3722302"/>
          </a:xfrm>
          <a:prstGeom prst="rect">
            <a:avLst/>
          </a:prstGeom>
        </p:spPr>
      </p:pic>
    </p:spTree>
    <p:extLst>
      <p:ext uri="{BB962C8B-B14F-4D97-AF65-F5344CB8AC3E}">
        <p14:creationId xmlns:p14="http://schemas.microsoft.com/office/powerpoint/2010/main" val="878421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b="0" dirty="0" err="1">
                <a:latin typeface="+mn-lt"/>
              </a:rPr>
              <a:t>Mentalisierungsfähigkeit</a:t>
            </a:r>
            <a:endParaRPr lang="en-US" altLang="de-DE" sz="36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Forschungsergebnisse unterstützen die Bedeutung eingeschränkter </a:t>
            </a:r>
            <a:r>
              <a:rPr lang="de-DE" sz="1300" b="0" dirty="0" err="1">
                <a:latin typeface="+mn-lt"/>
              </a:rPr>
              <a:t>Mentalisierungsfähigkeit</a:t>
            </a:r>
            <a:r>
              <a:rPr lang="de-DE" sz="1300" b="0" dirty="0">
                <a:latin typeface="+mn-lt"/>
              </a:rPr>
              <a:t> für funktionelle somatische Syndrome:</a:t>
            </a:r>
          </a:p>
          <a:p>
            <a:pPr marL="0" indent="0" algn="just"/>
            <a:endParaRPr lang="de-DE" sz="1300" b="0" dirty="0">
              <a:latin typeface="+mn-lt"/>
            </a:endParaRPr>
          </a:p>
          <a:p>
            <a:pPr marL="555625" lvl="1" indent="-285750" algn="just">
              <a:buFont typeface="Arial" panose="020B0604020202020204" pitchFamily="34" charset="0"/>
              <a:buChar char="•"/>
            </a:pPr>
            <a:r>
              <a:rPr lang="de-DE" sz="1300" b="0" dirty="0">
                <a:latin typeface="+mn-lt"/>
              </a:rPr>
              <a:t>Hohes Maß an Alexithymie (Taylor &amp; </a:t>
            </a:r>
            <a:r>
              <a:rPr lang="de-DE" sz="1300" b="0" dirty="0" err="1">
                <a:latin typeface="+mn-lt"/>
              </a:rPr>
              <a:t>Bagby</a:t>
            </a:r>
            <a:r>
              <a:rPr lang="de-DE" sz="1300" b="0" dirty="0">
                <a:latin typeface="+mn-lt"/>
              </a:rPr>
              <a:t> 2013)</a:t>
            </a:r>
          </a:p>
          <a:p>
            <a:pPr marL="555625" lvl="1" indent="-285750" algn="just">
              <a:buFont typeface="Arial" panose="020B0604020202020204" pitchFamily="34" charset="0"/>
              <a:buChar char="•"/>
            </a:pPr>
            <a:r>
              <a:rPr lang="de-DE" sz="1300" b="0" dirty="0">
                <a:latin typeface="+mn-lt"/>
              </a:rPr>
              <a:t>Probleme mit emotional </a:t>
            </a:r>
            <a:r>
              <a:rPr lang="de-DE" sz="1300" b="0" dirty="0" err="1">
                <a:latin typeface="+mn-lt"/>
              </a:rPr>
              <a:t>awareness</a:t>
            </a:r>
            <a:r>
              <a:rPr lang="de-DE" sz="1300" b="0" dirty="0">
                <a:latin typeface="+mn-lt"/>
              </a:rPr>
              <a:t> (</a:t>
            </a:r>
            <a:r>
              <a:rPr lang="de-DE" sz="1300" b="0" dirty="0" err="1">
                <a:latin typeface="+mn-lt"/>
              </a:rPr>
              <a:t>Subic-Wrana</a:t>
            </a:r>
            <a:r>
              <a:rPr lang="de-DE" sz="1300" b="0" dirty="0">
                <a:latin typeface="+mn-lt"/>
              </a:rPr>
              <a:t> et al. 2010)</a:t>
            </a:r>
          </a:p>
          <a:p>
            <a:pPr marL="285750" indent="-285750" algn="just">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399505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dirty="0">
                <a:latin typeface="+mn-lt"/>
              </a:rPr>
              <a:t>Epistemisches Vertrauen </a:t>
            </a:r>
            <a:r>
              <a:rPr lang="de-DE" sz="2400" dirty="0">
                <a:latin typeface="+mn-lt"/>
              </a:rPr>
              <a:t>(„</a:t>
            </a:r>
            <a:r>
              <a:rPr lang="de-DE" sz="2400" dirty="0" err="1">
                <a:latin typeface="+mn-lt"/>
              </a:rPr>
              <a:t>epistemic</a:t>
            </a:r>
            <a:r>
              <a:rPr lang="de-DE" sz="2400" dirty="0">
                <a:latin typeface="+mn-lt"/>
              </a:rPr>
              <a:t> </a:t>
            </a:r>
            <a:r>
              <a:rPr lang="de-DE" sz="2400" dirty="0" err="1">
                <a:latin typeface="+mn-lt"/>
              </a:rPr>
              <a:t>trust</a:t>
            </a:r>
            <a:r>
              <a:rPr lang="de-DE" sz="2400" dirty="0">
                <a:latin typeface="+mn-lt"/>
              </a:rPr>
              <a:t>“)</a:t>
            </a:r>
            <a:endParaRPr lang="en-US" altLang="de-DE" sz="24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Basales Vertrauen in eine Person als sichere Informationsquelle </a:t>
            </a:r>
          </a:p>
          <a:p>
            <a:pPr marL="269875" lvl="1" algn="just"/>
            <a:r>
              <a:rPr lang="de-DE" sz="1300" b="0" dirty="0">
                <a:latin typeface="+mn-lt"/>
              </a:rPr>
              <a:t>(Sperber et al. 2010, Wilson &amp; Sperber 2012)</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Errungenschaft von frühen sicheren Beziehungserfahrungen, aber auch Beziehungserfahrungen, die eine Person in ihrer weiteren Lebensgeschichte gemacht hat.</a:t>
            </a:r>
          </a:p>
          <a:p>
            <a:pPr marL="285750" indent="-285750" algn="just">
              <a:buFont typeface="Arial" panose="020B0604020202020204" pitchFamily="34" charset="0"/>
              <a:buChar char="•"/>
            </a:pPr>
            <a:r>
              <a:rPr lang="de-DE" sz="1300" b="0" dirty="0" err="1">
                <a:latin typeface="+mn-lt"/>
              </a:rPr>
              <a:t>Fonagy</a:t>
            </a:r>
            <a:r>
              <a:rPr lang="de-DE" sz="1300" b="0" dirty="0">
                <a:latin typeface="+mn-lt"/>
              </a:rPr>
              <a:t> &amp; </a:t>
            </a:r>
            <a:r>
              <a:rPr lang="de-DE" sz="1300" b="0" dirty="0" err="1">
                <a:latin typeface="+mn-lt"/>
              </a:rPr>
              <a:t>Luyten</a:t>
            </a:r>
            <a:r>
              <a:rPr lang="de-DE" sz="1300" b="0" dirty="0">
                <a:latin typeface="+mn-lt"/>
              </a:rPr>
              <a:t> (2016): Bereitschaft eines Individuums, die Kommunikation, die das Wissen einer vertrauenswürdigen Person vermittelt, als für die eigene Person verallgemeinerbar und relevant zu betrachten:</a:t>
            </a:r>
          </a:p>
          <a:p>
            <a:pPr marL="285750" indent="-285750" algn="just">
              <a:buFont typeface="Arial" panose="020B0604020202020204" pitchFamily="34" charset="0"/>
              <a:buChar char="•"/>
            </a:pPr>
            <a:r>
              <a:rPr lang="de-DE" sz="1300" b="0" dirty="0">
                <a:latin typeface="+mn-lt"/>
              </a:rPr>
              <a:t>„Vertrauen kommt aus dem Empfinden, sich emotional und kognitiv von einer anderen Person verstanden zu fühlen.“</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681438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dirty="0">
                <a:latin typeface="+mn-lt"/>
              </a:rPr>
              <a:t>Epistemisches Vertrauen </a:t>
            </a:r>
            <a:r>
              <a:rPr lang="de-DE" sz="2400" dirty="0">
                <a:latin typeface="+mn-lt"/>
              </a:rPr>
              <a:t>(„</a:t>
            </a:r>
            <a:r>
              <a:rPr lang="de-DE" sz="2400" dirty="0" err="1">
                <a:latin typeface="+mn-lt"/>
              </a:rPr>
              <a:t>epistemic</a:t>
            </a:r>
            <a:r>
              <a:rPr lang="de-DE" sz="2400" dirty="0">
                <a:latin typeface="+mn-lt"/>
              </a:rPr>
              <a:t> </a:t>
            </a:r>
            <a:r>
              <a:rPr lang="de-DE" sz="2400" dirty="0" err="1">
                <a:latin typeface="+mn-lt"/>
              </a:rPr>
              <a:t>trust</a:t>
            </a:r>
            <a:r>
              <a:rPr lang="de-DE" sz="2400" dirty="0">
                <a:latin typeface="+mn-lt"/>
              </a:rPr>
              <a:t>“)</a:t>
            </a:r>
            <a:endParaRPr lang="en-US" altLang="de-DE" sz="24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Für funktionelle somatische Störungen gilt i. d. R.:</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Vertrauen in medizinische/psychologische Erklärungsmodelle ist erschüttert.</a:t>
            </a:r>
          </a:p>
          <a:p>
            <a:pPr marL="0" indent="0" algn="just"/>
            <a:endParaRPr lang="de-DE" sz="1300" b="0" dirty="0">
              <a:latin typeface="+mn-lt"/>
            </a:endParaRPr>
          </a:p>
          <a:p>
            <a:pPr marL="285750" indent="-285750" algn="just">
              <a:buFont typeface="Arial" panose="020B0604020202020204" pitchFamily="34" charset="0"/>
              <a:buChar char="•"/>
            </a:pPr>
            <a:r>
              <a:rPr lang="de-DE" sz="1300" b="0" dirty="0">
                <a:solidFill>
                  <a:srgbClr val="FF0000"/>
                </a:solidFill>
                <a:latin typeface="+mn-lt"/>
              </a:rPr>
              <a:t>Primär</a:t>
            </a:r>
            <a:r>
              <a:rPr lang="de-DE" sz="1300" b="0" dirty="0">
                <a:latin typeface="+mn-lt"/>
              </a:rPr>
              <a:t>: Viele Patienten mit FSD haben grundlegende Einschränkung der Fähigkeit, anderen als einer zuverlässigen Quelle von Wissen zu trauen.</a:t>
            </a:r>
          </a:p>
          <a:p>
            <a:pPr marL="285750" indent="-285750" algn="just">
              <a:buFont typeface="Arial" panose="020B0604020202020204" pitchFamily="34" charset="0"/>
              <a:buChar char="•"/>
            </a:pPr>
            <a:r>
              <a:rPr lang="de-DE" sz="1300" b="0" dirty="0">
                <a:latin typeface="+mn-lt"/>
              </a:rPr>
              <a:t>Gilt besonders für frühe negative emotionale Erfahrungen, dann auch bereits vor FSD nachweisbar.</a:t>
            </a:r>
          </a:p>
          <a:p>
            <a:pPr marL="0" indent="0" algn="just"/>
            <a:endParaRPr lang="de-DE" sz="1300" b="0" dirty="0">
              <a:latin typeface="+mn-lt"/>
            </a:endParaRPr>
          </a:p>
          <a:p>
            <a:pPr marL="285750" indent="-285750" algn="just">
              <a:buFont typeface="Arial" panose="020B0604020202020204" pitchFamily="34" charset="0"/>
              <a:buChar char="•"/>
            </a:pPr>
            <a:r>
              <a:rPr lang="de-DE" sz="1300" b="0" dirty="0">
                <a:solidFill>
                  <a:srgbClr val="FF0000"/>
                </a:solidFill>
                <a:latin typeface="+mn-lt"/>
              </a:rPr>
              <a:t>Sekundär</a:t>
            </a:r>
            <a:r>
              <a:rPr lang="de-DE" sz="1300" b="0" dirty="0">
                <a:latin typeface="+mn-lt"/>
              </a:rPr>
              <a:t>: Wenn diesen Patienten mit ständiger negativer Kommunikation begegnet wird („Sie haben nichts“, „da gibt es keine Grundlage für“), erodiert das epistemische Vertrauen weiter: Patienten fühlen sich missverstanden und entwertet.</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40717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dirty="0">
                <a:latin typeface="+mn-lt"/>
              </a:rPr>
              <a:t>Epistemisches Misstrauen </a:t>
            </a:r>
            <a:br>
              <a:rPr lang="de-DE" sz="3600" dirty="0">
                <a:latin typeface="+mn-lt"/>
              </a:rPr>
            </a:br>
            <a:r>
              <a:rPr lang="de-DE" sz="2400" dirty="0">
                <a:latin typeface="+mn-lt"/>
              </a:rPr>
              <a:t>(„</a:t>
            </a:r>
            <a:r>
              <a:rPr lang="de-DE" sz="2400" dirty="0" err="1">
                <a:latin typeface="+mn-lt"/>
              </a:rPr>
              <a:t>epistemic</a:t>
            </a:r>
            <a:r>
              <a:rPr lang="de-DE" sz="2400" dirty="0">
                <a:latin typeface="+mn-lt"/>
              </a:rPr>
              <a:t> </a:t>
            </a:r>
            <a:r>
              <a:rPr lang="de-DE" sz="2400" dirty="0" err="1">
                <a:latin typeface="+mn-lt"/>
              </a:rPr>
              <a:t>mistrust</a:t>
            </a:r>
            <a:r>
              <a:rPr lang="de-DE" sz="2400" dirty="0">
                <a:latin typeface="+mn-lt"/>
              </a:rPr>
              <a:t>“)</a:t>
            </a:r>
            <a:endParaRPr lang="en-US" altLang="de-DE" sz="24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pic>
        <p:nvPicPr>
          <p:cNvPr id="3" name="Grafik 2" descr="Ein Bild, das Text, Screenshot, Diagramm, Schrift enthält.&#10;&#10;Automatisch generierte Beschreibung">
            <a:extLst>
              <a:ext uri="{FF2B5EF4-FFF2-40B4-BE49-F238E27FC236}">
                <a16:creationId xmlns:a16="http://schemas.microsoft.com/office/drawing/2014/main" id="{832F9B91-B1C2-77C0-247E-975FAADCA97A}"/>
              </a:ext>
            </a:extLst>
          </p:cNvPr>
          <p:cNvPicPr>
            <a:picLocks noChangeAspect="1"/>
          </p:cNvPicPr>
          <p:nvPr/>
        </p:nvPicPr>
        <p:blipFill>
          <a:blip r:embed="rId2"/>
          <a:stretch>
            <a:fillRect/>
          </a:stretch>
        </p:blipFill>
        <p:spPr>
          <a:xfrm>
            <a:off x="1648654" y="2984350"/>
            <a:ext cx="6123745" cy="3863885"/>
          </a:xfrm>
          <a:prstGeom prst="rect">
            <a:avLst/>
          </a:prstGeom>
        </p:spPr>
      </p:pic>
      <p:sp>
        <p:nvSpPr>
          <p:cNvPr id="4" name="Textfeld 3">
            <a:extLst>
              <a:ext uri="{FF2B5EF4-FFF2-40B4-BE49-F238E27FC236}">
                <a16:creationId xmlns:a16="http://schemas.microsoft.com/office/drawing/2014/main" id="{21D8DF13-EF3E-E3C7-D0F5-32D98379959B}"/>
              </a:ext>
            </a:extLst>
          </p:cNvPr>
          <p:cNvSpPr txBox="1"/>
          <p:nvPr/>
        </p:nvSpPr>
        <p:spPr>
          <a:xfrm>
            <a:off x="107504" y="6482281"/>
            <a:ext cx="2989857" cy="307777"/>
          </a:xfrm>
          <a:prstGeom prst="rect">
            <a:avLst/>
          </a:prstGeom>
          <a:noFill/>
        </p:spPr>
        <p:txBody>
          <a:bodyPr wrap="none" rtlCol="0">
            <a:spAutoFit/>
          </a:bodyPr>
          <a:lstStyle/>
          <a:p>
            <a:r>
              <a:rPr lang="de-DE" sz="1400" b="0" dirty="0"/>
              <a:t>Brockmann, Kirsch &amp; </a:t>
            </a:r>
            <a:r>
              <a:rPr lang="de-DE" sz="1400" b="0" dirty="0" err="1"/>
              <a:t>Taubner</a:t>
            </a:r>
            <a:r>
              <a:rPr lang="de-DE" sz="1400" b="0" dirty="0"/>
              <a:t> 2022</a:t>
            </a:r>
          </a:p>
        </p:txBody>
      </p:sp>
    </p:spTree>
    <p:extLst>
      <p:ext uri="{BB962C8B-B14F-4D97-AF65-F5344CB8AC3E}">
        <p14:creationId xmlns:p14="http://schemas.microsoft.com/office/powerpoint/2010/main" val="1763272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3600" dirty="0">
                <a:latin typeface="+mn-lt"/>
              </a:rPr>
              <a:t>Fallbeispiel: „A Sick Eagle“</a:t>
            </a:r>
            <a:endParaRPr lang="en-US" altLang="de-DE" sz="24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572003"/>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000" tIns="45720" rIns="91440" bIns="45720" numCol="2"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Joshua (anonymisiert)</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44jähriger Rechtsanwalt mit einer Vielzahl an körperlichen Symptomen und Beschwerden: Reizdarm, Schwindel, Tinnitus, Schmerzen in verschiedenen Körperregionen, Erschöpfung, Mattigkeit, die seit Jahren bestehen.</a:t>
            </a:r>
          </a:p>
          <a:p>
            <a:pPr marL="285750" indent="-285750" algn="just">
              <a:buFont typeface="Arial" panose="020B0604020202020204" pitchFamily="34" charset="0"/>
              <a:buChar char="•"/>
            </a:pPr>
            <a:r>
              <a:rPr lang="de-DE" sz="1300" b="0" dirty="0">
                <a:latin typeface="+mn-lt"/>
              </a:rPr>
              <a:t>beschreibt sich als „sick </a:t>
            </a:r>
            <a:r>
              <a:rPr lang="de-DE" sz="1300" b="0" dirty="0" err="1">
                <a:latin typeface="+mn-lt"/>
              </a:rPr>
              <a:t>eagle</a:t>
            </a:r>
            <a:r>
              <a:rPr lang="de-DE" sz="1300" b="0" dirty="0">
                <a:latin typeface="+mn-lt"/>
              </a:rPr>
              <a:t>“ (nach einem Lied von Charles Ives auf ein Gedicht von Keats):</a:t>
            </a:r>
          </a:p>
          <a:p>
            <a:pPr marL="285750" indent="-285750" algn="just">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endParaRPr lang="de-DE" sz="1300" b="0" dirty="0">
              <a:latin typeface="+mn-lt"/>
            </a:endParaRPr>
          </a:p>
          <a:p>
            <a:pPr marL="0" indent="0" algn="just"/>
            <a:endParaRPr lang="de-DE" sz="1300" b="0" dirty="0">
              <a:latin typeface="+mn-lt"/>
            </a:endParaRPr>
          </a:p>
          <a:p>
            <a:pPr marL="285750" indent="-285750" algn="just">
              <a:buFont typeface="Arial" panose="020B0604020202020204" pitchFamily="34" charset="0"/>
              <a:buChar char="•"/>
            </a:pPr>
            <a:endParaRPr lang="de-DE" sz="1300" b="0" dirty="0">
              <a:latin typeface="+mn-lt"/>
            </a:endParaRPr>
          </a:p>
          <a:p>
            <a:pPr marL="269875" lvl="1" algn="just"/>
            <a:r>
              <a:rPr lang="de-DE" sz="1300" b="0" i="1" dirty="0">
                <a:latin typeface="+mn-lt"/>
              </a:rPr>
              <a:t>The </a:t>
            </a:r>
            <a:r>
              <a:rPr lang="de-DE" sz="1300" b="0" i="1" dirty="0" err="1">
                <a:latin typeface="+mn-lt"/>
              </a:rPr>
              <a:t>spirit</a:t>
            </a:r>
            <a:r>
              <a:rPr lang="de-DE" sz="1300" b="0" i="1" dirty="0">
                <a:latin typeface="+mn-lt"/>
              </a:rPr>
              <a:t> </a:t>
            </a:r>
            <a:r>
              <a:rPr lang="de-DE" sz="1300" b="0" i="1" dirty="0" err="1">
                <a:latin typeface="+mn-lt"/>
              </a:rPr>
              <a:t>is</a:t>
            </a:r>
            <a:r>
              <a:rPr lang="de-DE" sz="1300" b="0" i="1" dirty="0">
                <a:latin typeface="+mn-lt"/>
              </a:rPr>
              <a:t> </a:t>
            </a:r>
            <a:r>
              <a:rPr lang="de-DE" sz="1300" b="0" i="1" dirty="0" err="1">
                <a:latin typeface="+mn-lt"/>
              </a:rPr>
              <a:t>too</a:t>
            </a:r>
            <a:r>
              <a:rPr lang="de-DE" sz="1300" b="0" i="1" dirty="0">
                <a:latin typeface="+mn-lt"/>
              </a:rPr>
              <a:t> </a:t>
            </a:r>
            <a:r>
              <a:rPr lang="de-DE" sz="1300" b="0" i="1" dirty="0" err="1">
                <a:latin typeface="+mn-lt"/>
              </a:rPr>
              <a:t>weak</a:t>
            </a:r>
            <a:r>
              <a:rPr lang="de-DE" sz="1300" b="0" i="1" dirty="0">
                <a:latin typeface="+mn-lt"/>
              </a:rPr>
              <a:t>; </a:t>
            </a:r>
            <a:r>
              <a:rPr lang="de-DE" sz="1300" b="0" i="1" dirty="0" err="1">
                <a:latin typeface="+mn-lt"/>
              </a:rPr>
              <a:t>mortality</a:t>
            </a:r>
            <a:br>
              <a:rPr lang="de-DE" sz="1300" b="0" i="1" dirty="0">
                <a:latin typeface="+mn-lt"/>
              </a:rPr>
            </a:br>
            <a:r>
              <a:rPr lang="de-DE" sz="1300" b="0" i="1" dirty="0" err="1">
                <a:latin typeface="+mn-lt"/>
              </a:rPr>
              <a:t>Weighs</a:t>
            </a:r>
            <a:r>
              <a:rPr lang="de-DE" sz="1300" b="0" i="1" dirty="0">
                <a:latin typeface="+mn-lt"/>
              </a:rPr>
              <a:t> </a:t>
            </a:r>
            <a:r>
              <a:rPr lang="de-DE" sz="1300" b="0" i="1" dirty="0" err="1">
                <a:latin typeface="+mn-lt"/>
              </a:rPr>
              <a:t>heavily</a:t>
            </a:r>
            <a:r>
              <a:rPr lang="de-DE" sz="1300" b="0" i="1" dirty="0">
                <a:latin typeface="+mn-lt"/>
              </a:rPr>
              <a:t> on </a:t>
            </a:r>
            <a:r>
              <a:rPr lang="de-DE" sz="1300" b="0" i="1" dirty="0" err="1">
                <a:latin typeface="+mn-lt"/>
              </a:rPr>
              <a:t>me</a:t>
            </a:r>
            <a:r>
              <a:rPr lang="de-DE" sz="1300" b="0" i="1" dirty="0">
                <a:latin typeface="+mn-lt"/>
              </a:rPr>
              <a:t> like </a:t>
            </a:r>
            <a:r>
              <a:rPr lang="de-DE" sz="1300" b="0" i="1" dirty="0" err="1">
                <a:latin typeface="+mn-lt"/>
              </a:rPr>
              <a:t>unwilling</a:t>
            </a:r>
            <a:r>
              <a:rPr lang="de-DE" sz="1300" b="0" i="1" dirty="0">
                <a:latin typeface="+mn-lt"/>
              </a:rPr>
              <a:t> </a:t>
            </a:r>
            <a:r>
              <a:rPr lang="de-DE" sz="1300" b="0" i="1" dirty="0" err="1">
                <a:latin typeface="+mn-lt"/>
              </a:rPr>
              <a:t>sleep</a:t>
            </a:r>
            <a:br>
              <a:rPr lang="de-DE" sz="1300" b="0" i="1" dirty="0">
                <a:latin typeface="+mn-lt"/>
              </a:rPr>
            </a:br>
            <a:r>
              <a:rPr lang="de-DE" sz="1300" b="0" i="1" dirty="0">
                <a:latin typeface="+mn-lt"/>
              </a:rPr>
              <a:t>And </a:t>
            </a:r>
            <a:r>
              <a:rPr lang="de-DE" sz="1300" b="0" i="1" dirty="0" err="1">
                <a:latin typeface="+mn-lt"/>
              </a:rPr>
              <a:t>each</a:t>
            </a:r>
            <a:r>
              <a:rPr lang="de-DE" sz="1300" b="0" i="1" dirty="0">
                <a:latin typeface="+mn-lt"/>
              </a:rPr>
              <a:t> </a:t>
            </a:r>
            <a:r>
              <a:rPr lang="de-DE" sz="1300" b="0" i="1" dirty="0" err="1">
                <a:latin typeface="+mn-lt"/>
              </a:rPr>
              <a:t>imagined</a:t>
            </a:r>
            <a:r>
              <a:rPr lang="de-DE" sz="1300" b="0" i="1" dirty="0">
                <a:latin typeface="+mn-lt"/>
              </a:rPr>
              <a:t> </a:t>
            </a:r>
            <a:r>
              <a:rPr lang="de-DE" sz="1300" b="0" i="1" dirty="0" err="1">
                <a:latin typeface="+mn-lt"/>
              </a:rPr>
              <a:t>pinnacle</a:t>
            </a:r>
            <a:r>
              <a:rPr lang="de-DE" sz="1300" b="0" i="1" dirty="0">
                <a:latin typeface="+mn-lt"/>
              </a:rPr>
              <a:t> and </a:t>
            </a:r>
            <a:r>
              <a:rPr lang="de-DE" sz="1300" b="0" i="1" dirty="0" err="1">
                <a:latin typeface="+mn-lt"/>
              </a:rPr>
              <a:t>steep</a:t>
            </a:r>
            <a:br>
              <a:rPr lang="de-DE" sz="1300" b="0" i="1" dirty="0">
                <a:latin typeface="+mn-lt"/>
              </a:rPr>
            </a:br>
            <a:r>
              <a:rPr lang="de-DE" sz="1300" b="0" i="1" dirty="0" err="1">
                <a:latin typeface="+mn-lt"/>
              </a:rPr>
              <a:t>Of</a:t>
            </a:r>
            <a:r>
              <a:rPr lang="de-DE" sz="1300" b="0" i="1" dirty="0">
                <a:latin typeface="+mn-lt"/>
              </a:rPr>
              <a:t> </a:t>
            </a:r>
            <a:r>
              <a:rPr lang="de-DE" sz="1300" b="0" i="1" dirty="0" err="1">
                <a:latin typeface="+mn-lt"/>
              </a:rPr>
              <a:t>godlike</a:t>
            </a:r>
            <a:r>
              <a:rPr lang="de-DE" sz="1300" b="0" i="1" dirty="0">
                <a:latin typeface="+mn-lt"/>
              </a:rPr>
              <a:t> </a:t>
            </a:r>
            <a:r>
              <a:rPr lang="de-DE" sz="1300" b="0" i="1" dirty="0" err="1">
                <a:latin typeface="+mn-lt"/>
              </a:rPr>
              <a:t>hardship</a:t>
            </a:r>
            <a:r>
              <a:rPr lang="de-DE" sz="1300" b="0" i="1" dirty="0">
                <a:latin typeface="+mn-lt"/>
              </a:rPr>
              <a:t> </a:t>
            </a:r>
            <a:r>
              <a:rPr lang="de-DE" sz="1300" b="0" i="1" dirty="0" err="1">
                <a:latin typeface="+mn-lt"/>
              </a:rPr>
              <a:t>tells</a:t>
            </a:r>
            <a:r>
              <a:rPr lang="de-DE" sz="1300" b="0" i="1" dirty="0">
                <a:latin typeface="+mn-lt"/>
              </a:rPr>
              <a:t> </a:t>
            </a:r>
            <a:r>
              <a:rPr lang="de-DE" sz="1300" b="0" i="1" dirty="0" err="1">
                <a:latin typeface="+mn-lt"/>
              </a:rPr>
              <a:t>me</a:t>
            </a:r>
            <a:r>
              <a:rPr lang="de-DE" sz="1300" b="0" i="1" dirty="0">
                <a:latin typeface="+mn-lt"/>
              </a:rPr>
              <a:t> I </a:t>
            </a:r>
            <a:r>
              <a:rPr lang="de-DE" sz="1300" b="0" i="1" dirty="0" err="1">
                <a:latin typeface="+mn-lt"/>
              </a:rPr>
              <a:t>must</a:t>
            </a:r>
            <a:r>
              <a:rPr lang="de-DE" sz="1300" b="0" i="1" dirty="0">
                <a:latin typeface="+mn-lt"/>
              </a:rPr>
              <a:t> die</a:t>
            </a:r>
            <a:br>
              <a:rPr lang="de-DE" sz="1300" b="0" i="1" dirty="0">
                <a:latin typeface="+mn-lt"/>
              </a:rPr>
            </a:br>
            <a:r>
              <a:rPr lang="de-DE" sz="1300" b="0" i="1" dirty="0">
                <a:latin typeface="+mn-lt"/>
              </a:rPr>
              <a:t>Like a sick </a:t>
            </a:r>
            <a:r>
              <a:rPr lang="de-DE" sz="1300" b="0" i="1" dirty="0" err="1">
                <a:latin typeface="+mn-lt"/>
              </a:rPr>
              <a:t>eagle</a:t>
            </a:r>
            <a:r>
              <a:rPr lang="de-DE" sz="1300" b="0" i="1" dirty="0">
                <a:latin typeface="+mn-lt"/>
              </a:rPr>
              <a:t> </a:t>
            </a:r>
            <a:r>
              <a:rPr lang="de-DE" sz="1300" b="0" i="1" dirty="0" err="1">
                <a:latin typeface="+mn-lt"/>
              </a:rPr>
              <a:t>looking</a:t>
            </a:r>
            <a:r>
              <a:rPr lang="de-DE" sz="1300" b="0" i="1" dirty="0">
                <a:latin typeface="+mn-lt"/>
              </a:rPr>
              <a:t> </a:t>
            </a:r>
            <a:r>
              <a:rPr lang="de-DE" sz="1300" b="0" i="1" dirty="0" err="1">
                <a:latin typeface="+mn-lt"/>
              </a:rPr>
              <a:t>towards</a:t>
            </a:r>
            <a:r>
              <a:rPr lang="de-DE" sz="1300" b="0" i="1" dirty="0">
                <a:latin typeface="+mn-lt"/>
              </a:rPr>
              <a:t> </a:t>
            </a:r>
            <a:r>
              <a:rPr lang="de-DE" sz="1300" b="0" i="1" dirty="0" err="1">
                <a:latin typeface="+mn-lt"/>
              </a:rPr>
              <a:t>the</a:t>
            </a:r>
            <a:r>
              <a:rPr lang="de-DE" sz="1300" b="0" i="1" dirty="0">
                <a:latin typeface="+mn-lt"/>
              </a:rPr>
              <a:t> </a:t>
            </a:r>
            <a:r>
              <a:rPr lang="de-DE" sz="1300" b="0" i="1" dirty="0" err="1">
                <a:latin typeface="+mn-lt"/>
              </a:rPr>
              <a:t>sky</a:t>
            </a:r>
            <a:r>
              <a:rPr lang="de-DE" sz="1300" b="0" i="1" dirty="0">
                <a:latin typeface="+mn-lt"/>
              </a:rPr>
              <a:t>.</a:t>
            </a:r>
          </a:p>
          <a:p>
            <a:pPr marL="285750" indent="-285750" algn="just">
              <a:buFont typeface="Arial" panose="020B0604020202020204" pitchFamily="34" charset="0"/>
              <a:buChar char="•"/>
            </a:pPr>
            <a:endParaRPr lang="de-DE" sz="1300" b="0" dirty="0">
              <a:latin typeface="+mn-lt"/>
            </a:endParaRPr>
          </a:p>
          <a:p>
            <a:pPr marL="269875" lvl="1" algn="just"/>
            <a:r>
              <a:rPr lang="de-DE" sz="1300" b="0" dirty="0">
                <a:latin typeface="+mn-lt"/>
              </a:rPr>
              <a:t>(John Keats: On </a:t>
            </a:r>
            <a:r>
              <a:rPr lang="de-DE" sz="1300" b="0" dirty="0" err="1">
                <a:latin typeface="+mn-lt"/>
              </a:rPr>
              <a:t>Seeing</a:t>
            </a:r>
            <a:r>
              <a:rPr lang="de-DE" sz="1300" b="0" dirty="0">
                <a:latin typeface="+mn-lt"/>
              </a:rPr>
              <a:t> </a:t>
            </a:r>
            <a:r>
              <a:rPr lang="de-DE" sz="1300" b="0" dirty="0" err="1">
                <a:latin typeface="+mn-lt"/>
              </a:rPr>
              <a:t>the</a:t>
            </a:r>
            <a:r>
              <a:rPr lang="de-DE" sz="1300" b="0" dirty="0">
                <a:latin typeface="+mn-lt"/>
              </a:rPr>
              <a:t> Elgin Marbles)</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297924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2800" dirty="0">
                <a:latin typeface="+mn-lt"/>
              </a:rPr>
              <a:t>Joshua</a:t>
            </a:r>
            <a:endParaRPr lang="en-US" altLang="de-DE" sz="28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Medizinische Anamnese:</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Vielzahl an medizinischen Untersuchungen </a:t>
            </a:r>
          </a:p>
          <a:p>
            <a:pPr marL="285750" indent="-285750" algn="just">
              <a:buFont typeface="Arial" panose="020B0604020202020204" pitchFamily="34" charset="0"/>
              <a:buChar char="•"/>
            </a:pPr>
            <a:r>
              <a:rPr lang="de-DE" sz="1300" b="0" dirty="0">
                <a:latin typeface="+mn-lt"/>
              </a:rPr>
              <a:t>Immer wieder die Mitteilung: „Sie haben nichts“; „muss Stress-bedingt sein“; „Gehen Sie zum Psychiater“</a:t>
            </a:r>
          </a:p>
          <a:p>
            <a:pPr marL="285750" indent="-285750" algn="just">
              <a:buFont typeface="Arial" panose="020B0604020202020204" pitchFamily="34" charset="0"/>
              <a:buChar char="•"/>
            </a:pPr>
            <a:r>
              <a:rPr lang="de-DE" sz="1300" b="0" dirty="0">
                <a:latin typeface="+mn-lt"/>
              </a:rPr>
              <a:t>Mehrere Abbrüche ambulanter und stationärer psychotherapeutischer und psychiatrischer (psychopharmakologischer) Behandlungsansätze</a:t>
            </a:r>
          </a:p>
          <a:p>
            <a:pPr marL="285750" indent="-285750" algn="just">
              <a:buFont typeface="Arial" panose="020B0604020202020204" pitchFamily="34" charset="0"/>
              <a:buChar char="•"/>
            </a:pPr>
            <a:r>
              <a:rPr lang="de-DE" sz="1300" b="0" dirty="0">
                <a:latin typeface="+mn-lt"/>
              </a:rPr>
              <a:t>„Ärzte und Therapeuten verstehen mich nicht“</a:t>
            </a:r>
          </a:p>
          <a:p>
            <a:pPr marL="285750" indent="-285750" algn="just">
              <a:buFont typeface="Arial" panose="020B0604020202020204" pitchFamily="34" charset="0"/>
              <a:buChar char="•"/>
            </a:pPr>
            <a:r>
              <a:rPr lang="de-DE" sz="1300" b="0" dirty="0">
                <a:latin typeface="+mn-lt"/>
              </a:rPr>
              <a:t>Verzweiflung: „Sie werden mir auch nicht helfen </a:t>
            </a:r>
            <a:r>
              <a:rPr lang="de-DE" sz="1300" b="0">
                <a:latin typeface="+mn-lt"/>
              </a:rPr>
              <a:t>können“</a:t>
            </a: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20123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2800" dirty="0">
                <a:latin typeface="+mn-lt"/>
              </a:rPr>
              <a:t>Joshua</a:t>
            </a:r>
            <a:endParaRPr lang="en-US" altLang="de-DE" sz="28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Biographie</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Vater verließ früh die Familie</a:t>
            </a:r>
          </a:p>
          <a:p>
            <a:pPr marL="285750" indent="-285750" algn="just">
              <a:buFont typeface="Arial" panose="020B0604020202020204" pitchFamily="34" charset="0"/>
              <a:buChar char="•"/>
            </a:pPr>
            <a:r>
              <a:rPr lang="de-DE" sz="1300" b="0" dirty="0">
                <a:latin typeface="+mn-lt"/>
              </a:rPr>
              <a:t>Zwar basal versorgende, aber emotional wenig verfügbare Mutter</a:t>
            </a:r>
          </a:p>
          <a:p>
            <a:pPr marL="285750" indent="-285750" algn="just">
              <a:buFont typeface="Arial" panose="020B0604020202020204" pitchFamily="34" charset="0"/>
              <a:buChar char="•"/>
            </a:pPr>
            <a:r>
              <a:rPr lang="de-DE" sz="1300" b="0" dirty="0">
                <a:latin typeface="+mn-lt"/>
              </a:rPr>
              <a:t>Starke, kalte Großmutter im Haushalt (rigide religiöse Prinzipien)</a:t>
            </a:r>
          </a:p>
          <a:p>
            <a:pPr marL="285750" indent="-285750" algn="just">
              <a:buFont typeface="Arial" panose="020B0604020202020204" pitchFamily="34" charset="0"/>
              <a:buChar char="•"/>
            </a:pPr>
            <a:r>
              <a:rPr lang="de-DE" sz="1300" b="0" dirty="0">
                <a:latin typeface="+mn-lt"/>
              </a:rPr>
              <a:t>Keine Geschwister</a:t>
            </a:r>
          </a:p>
          <a:p>
            <a:pPr marL="285750" indent="-285750" algn="just">
              <a:buFont typeface="Arial" panose="020B0604020202020204" pitchFamily="34" charset="0"/>
              <a:buChar char="•"/>
            </a:pPr>
            <a:r>
              <a:rPr lang="de-DE" sz="1300" b="0" dirty="0">
                <a:latin typeface="+mn-lt"/>
              </a:rPr>
              <a:t>Einzelgänger</a:t>
            </a:r>
          </a:p>
          <a:p>
            <a:pPr marL="285750" indent="-285750" algn="just">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r>
              <a:rPr lang="de-DE" sz="1300" b="0" dirty="0">
                <a:latin typeface="+mn-lt"/>
              </a:rPr>
              <a:t>Hinweise auf unsicher-vermeidende </a:t>
            </a:r>
            <a:r>
              <a:rPr lang="de-DE" sz="1300" b="0" dirty="0">
                <a:solidFill>
                  <a:srgbClr val="FF0000"/>
                </a:solidFill>
                <a:latin typeface="+mn-lt"/>
              </a:rPr>
              <a:t>Bindung</a:t>
            </a:r>
            <a:r>
              <a:rPr lang="de-DE" sz="1300" b="0" dirty="0">
                <a:latin typeface="+mn-lt"/>
              </a:rPr>
              <a:t>: Vermeiden von Intimität, Betonung der eigenen Unabhängigkeit, negative Sicht auf andere Menschen, reizbar, unzufrieden:</a:t>
            </a:r>
          </a:p>
          <a:p>
            <a:pPr marL="285750" indent="-285750" algn="just">
              <a:buFont typeface="Arial" panose="020B0604020202020204" pitchFamily="34" charset="0"/>
              <a:buChar char="•"/>
            </a:pPr>
            <a:r>
              <a:rPr lang="de-DE" sz="1300" b="0" dirty="0">
                <a:latin typeface="+mn-lt"/>
              </a:rPr>
              <a:t>„Kämpferische Beziehungsepisoden“</a:t>
            </a:r>
          </a:p>
          <a:p>
            <a:pPr marL="285750" indent="-285750" algn="just">
              <a:buFont typeface="Arial" panose="020B0604020202020204" pitchFamily="34" charset="0"/>
              <a:buChar char="•"/>
            </a:pPr>
            <a:r>
              <a:rPr lang="de-DE" sz="1300" b="0" dirty="0">
                <a:latin typeface="+mn-lt"/>
              </a:rPr>
              <a:t>Stabile Ehe, 2 Kinder</a:t>
            </a: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44687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9E808-1B46-376B-7756-4E147CD068DC}"/>
              </a:ext>
            </a:extLst>
          </p:cNvPr>
          <p:cNvSpPr>
            <a:spLocks noGrp="1"/>
          </p:cNvSpPr>
          <p:nvPr>
            <p:ph type="title"/>
          </p:nvPr>
        </p:nvSpPr>
        <p:spPr/>
        <p:txBody>
          <a:bodyPr/>
          <a:lstStyle/>
          <a:p>
            <a:r>
              <a:rPr lang="de-DE" b="1" dirty="0">
                <a:solidFill>
                  <a:schemeClr val="accent1"/>
                </a:solidFill>
              </a:rPr>
              <a:t>Fallbeispiel 2</a:t>
            </a:r>
          </a:p>
        </p:txBody>
      </p:sp>
      <p:sp>
        <p:nvSpPr>
          <p:cNvPr id="3" name="Inhaltsplatzhalter 2">
            <a:extLst>
              <a:ext uri="{FF2B5EF4-FFF2-40B4-BE49-F238E27FC236}">
                <a16:creationId xmlns:a16="http://schemas.microsoft.com/office/drawing/2014/main" id="{33772396-C132-6D9E-E751-C23E2D398C4B}"/>
              </a:ext>
            </a:extLst>
          </p:cNvPr>
          <p:cNvSpPr>
            <a:spLocks noGrp="1"/>
          </p:cNvSpPr>
          <p:nvPr>
            <p:ph idx="1"/>
          </p:nvPr>
        </p:nvSpPr>
        <p:spPr/>
        <p:txBody>
          <a:bodyPr/>
          <a:lstStyle/>
          <a:p>
            <a:r>
              <a:rPr lang="de-DE" sz="3000" dirty="0"/>
              <a:t>55 jährige Patientin seit über 15 Jahre massive Kopfschmerzen, berentet</a:t>
            </a:r>
          </a:p>
          <a:p>
            <a:r>
              <a:rPr lang="de-DE" sz="3000" dirty="0"/>
              <a:t>Mutter und Stiefvater alkoholabhängig, sexualisierte Gewalterfahrung durch den Stiefvater vom 8.-13. Lebensjahr</a:t>
            </a:r>
          </a:p>
          <a:p>
            <a:r>
              <a:rPr lang="de-DE" sz="3000" dirty="0"/>
              <a:t>Langjährige Psychotherapie, intensive Physiotherapie</a:t>
            </a:r>
          </a:p>
          <a:p>
            <a:r>
              <a:rPr lang="de-DE" sz="3000" dirty="0"/>
              <a:t>Deutliche Reduktion der </a:t>
            </a:r>
            <a:r>
              <a:rPr lang="de-DE" sz="3000" dirty="0" err="1"/>
              <a:t>Traumasymptomatik</a:t>
            </a:r>
            <a:r>
              <a:rPr lang="de-DE" sz="3000" dirty="0"/>
              <a:t>, Schmerzsymptomatik unzureichend gebessert</a:t>
            </a:r>
          </a:p>
          <a:p>
            <a:endParaRPr lang="de-DE" dirty="0"/>
          </a:p>
        </p:txBody>
      </p:sp>
    </p:spTree>
    <p:extLst>
      <p:ext uri="{BB962C8B-B14F-4D97-AF65-F5344CB8AC3E}">
        <p14:creationId xmlns:p14="http://schemas.microsoft.com/office/powerpoint/2010/main" val="4290726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2800" dirty="0">
                <a:latin typeface="+mn-lt"/>
              </a:rPr>
              <a:t>Joshua</a:t>
            </a:r>
            <a:endParaRPr lang="en-US" altLang="de-DE" sz="28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err="1">
                <a:latin typeface="+mn-lt"/>
              </a:rPr>
              <a:t>Mentalisierungsfähigkeit</a:t>
            </a:r>
            <a:endParaRPr lang="de-DE" sz="1300" b="0" dirty="0">
              <a:latin typeface="+mn-lt"/>
            </a:endParaRP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Schwierigkeiten, intuitiv eine Vorstellung von emotional-kognitiven Vorgängen zu gewinnen:</a:t>
            </a:r>
          </a:p>
          <a:p>
            <a:pPr marL="285750" indent="-285750" algn="just">
              <a:buFont typeface="Arial" panose="020B0604020202020204" pitchFamily="34" charset="0"/>
              <a:buChar char="•"/>
            </a:pPr>
            <a:r>
              <a:rPr lang="de-DE" sz="1300" b="0" dirty="0">
                <a:latin typeface="+mn-lt"/>
              </a:rPr>
              <a:t>kann sich eigenes und noch weniger fremdes Verhalten oft nicht erklären.</a:t>
            </a:r>
          </a:p>
          <a:p>
            <a:pPr marL="285750" indent="-285750" algn="just">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r>
              <a:rPr lang="de-DE" sz="1300" b="0" dirty="0">
                <a:latin typeface="+mn-lt"/>
              </a:rPr>
              <a:t>„</a:t>
            </a:r>
            <a:r>
              <a:rPr lang="de-DE" sz="1300" b="0" dirty="0" err="1">
                <a:latin typeface="+mn-lt"/>
              </a:rPr>
              <a:t>Pretend</a:t>
            </a:r>
            <a:r>
              <a:rPr lang="de-DE" sz="1300" b="0" dirty="0">
                <a:latin typeface="+mn-lt"/>
              </a:rPr>
              <a:t> </a:t>
            </a:r>
            <a:r>
              <a:rPr lang="de-DE" sz="1300" b="0" dirty="0" err="1">
                <a:latin typeface="+mn-lt"/>
              </a:rPr>
              <a:t>mode</a:t>
            </a:r>
            <a:r>
              <a:rPr lang="de-DE" sz="1300" b="0" dirty="0">
                <a:latin typeface="+mn-lt"/>
              </a:rPr>
              <a:t>“: </a:t>
            </a:r>
            <a:r>
              <a:rPr lang="de-DE" sz="1300" b="0" dirty="0" err="1">
                <a:latin typeface="+mn-lt"/>
              </a:rPr>
              <a:t>pseudomentalisierendes</a:t>
            </a:r>
            <a:r>
              <a:rPr lang="de-DE" sz="1300" b="0" dirty="0">
                <a:latin typeface="+mn-lt"/>
              </a:rPr>
              <a:t> Grübeln („schlechter Mensch“, „habe keine physische und psychische Abwehrkraft“)</a:t>
            </a:r>
          </a:p>
          <a:p>
            <a:pPr marL="285750" indent="-285750" algn="just">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463689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2800" dirty="0">
                <a:latin typeface="+mn-lt"/>
              </a:rPr>
              <a:t>Joshua</a:t>
            </a:r>
            <a:endParaRPr lang="en-US" altLang="de-DE" sz="28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Epistemisches Vertrauen</a:t>
            </a:r>
          </a:p>
          <a:p>
            <a:pPr marL="0" indent="0" algn="just"/>
            <a:endParaRPr lang="de-DE" sz="1300" b="0" dirty="0">
              <a:latin typeface="+mn-lt"/>
            </a:endParaRPr>
          </a:p>
          <a:p>
            <a:pPr marL="285750" indent="-285750" algn="just">
              <a:buFont typeface="Arial" panose="020B0604020202020204" pitchFamily="34" charset="0"/>
              <a:buChar char="•"/>
            </a:pPr>
            <a:r>
              <a:rPr lang="de-DE" sz="1300" b="0" dirty="0">
                <a:latin typeface="+mn-lt"/>
              </a:rPr>
              <a:t>Erwartet von Autoritäten und Institutionen „nichts Gutes“</a:t>
            </a:r>
          </a:p>
          <a:p>
            <a:pPr marL="285750" indent="-285750" algn="just">
              <a:buFont typeface="Arial" panose="020B0604020202020204" pitchFamily="34" charset="0"/>
              <a:buChar char="•"/>
            </a:pPr>
            <a:r>
              <a:rPr lang="de-DE" sz="1300" b="0" dirty="0">
                <a:latin typeface="+mn-lt"/>
              </a:rPr>
              <a:t>Wut auf Ärzte</a:t>
            </a:r>
          </a:p>
          <a:p>
            <a:pPr marL="285750" indent="-285750" algn="just">
              <a:buFont typeface="Arial" panose="020B0604020202020204" pitchFamily="34" charset="0"/>
              <a:buChar char="•"/>
            </a:pPr>
            <a:r>
              <a:rPr lang="de-DE" sz="1300" b="0" dirty="0">
                <a:latin typeface="+mn-lt"/>
              </a:rPr>
              <a:t>Rolle der Kirche</a:t>
            </a:r>
          </a:p>
          <a:p>
            <a:pPr marL="285750" indent="-285750" algn="just">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588641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630936" y="426720"/>
            <a:ext cx="7879842" cy="1919141"/>
          </a:xfrm>
        </p:spPr>
        <p:txBody>
          <a:bodyPr vert="horz" lIns="91440" tIns="45720" rIns="91440" bIns="45720" rtlCol="0" anchor="b">
            <a:normAutofit/>
          </a:bodyPr>
          <a:lstStyle/>
          <a:p>
            <a:pPr algn="l">
              <a:lnSpc>
                <a:spcPct val="90000"/>
              </a:lnSpc>
            </a:pPr>
            <a:r>
              <a:rPr lang="de-DE" sz="2800" dirty="0">
                <a:latin typeface="+mn-lt"/>
              </a:rPr>
              <a:t>Joshua</a:t>
            </a:r>
            <a:endParaRPr lang="en-US" altLang="de-DE" sz="2800" u="sng" kern="1200" dirty="0">
              <a:solidFill>
                <a:schemeClr val="tx1"/>
              </a:solidFill>
              <a:latin typeface="+mj-lt"/>
              <a:ea typeface="+mj-ea"/>
              <a:cs typeface="+mj-cs"/>
            </a:endParaRPr>
          </a:p>
        </p:txBody>
      </p:sp>
      <p:sp>
        <p:nvSpPr>
          <p:cNvPr id="7179" name="Rectangle 71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r>
              <a:rPr lang="de-DE" sz="1300" b="0" dirty="0">
                <a:latin typeface="+mn-lt"/>
              </a:rPr>
              <a:t>Therapie</a:t>
            </a:r>
          </a:p>
          <a:p>
            <a:pPr marL="0" indent="0" algn="just"/>
            <a:endParaRPr lang="de-DE" sz="1300" b="0" dirty="0">
              <a:latin typeface="+mn-lt"/>
            </a:endParaRPr>
          </a:p>
          <a:p>
            <a:pPr marL="285750" indent="-285750" algn="just">
              <a:buFont typeface="Arial" panose="020B0604020202020204" pitchFamily="34" charset="0"/>
              <a:buChar char="•"/>
            </a:pPr>
            <a:r>
              <a:rPr lang="de-DE" sz="1400" b="0" i="0" u="none" strike="noStrike" dirty="0">
                <a:solidFill>
                  <a:srgbClr val="202122"/>
                </a:solidFill>
                <a:effectLst/>
                <a:latin typeface="Arial" panose="020B0604020202020204" pitchFamily="34" charset="0"/>
              </a:rPr>
              <a:t>Aufbau und Aufrechterhaltung einer therapeutischen („persönlichen“) Beziehung</a:t>
            </a:r>
          </a:p>
          <a:p>
            <a:pPr marL="285750" indent="-285750" algn="just">
              <a:buFont typeface="Arial" panose="020B0604020202020204" pitchFamily="34" charset="0"/>
              <a:buChar char="•"/>
            </a:pPr>
            <a:r>
              <a:rPr lang="de-DE" sz="1400" b="0" i="0" u="none" strike="noStrike" dirty="0">
                <a:solidFill>
                  <a:srgbClr val="202122"/>
                </a:solidFill>
                <a:effectLst/>
                <a:latin typeface="Arial" panose="020B0604020202020204" pitchFamily="34" charset="0"/>
              </a:rPr>
              <a:t>Versuch der Förderung des Vertrauens durch Anerkennung der </a:t>
            </a:r>
            <a:r>
              <a:rPr lang="de-DE" sz="1400" b="0" i="0" u="none" strike="noStrike" dirty="0" err="1">
                <a:solidFill>
                  <a:srgbClr val="202122"/>
                </a:solidFill>
                <a:effectLst/>
                <a:latin typeface="Arial" panose="020B0604020202020204" pitchFamily="34" charset="0"/>
              </a:rPr>
              <a:t>Unischerheiten</a:t>
            </a:r>
            <a:r>
              <a:rPr lang="de-DE" sz="1400" b="0" i="0" u="none" strike="noStrike" dirty="0">
                <a:solidFill>
                  <a:srgbClr val="202122"/>
                </a:solidFill>
                <a:effectLst/>
                <a:latin typeface="Arial" panose="020B0604020202020204" pitchFamily="34" charset="0"/>
              </a:rPr>
              <a:t> („</a:t>
            </a:r>
            <a:r>
              <a:rPr lang="de-DE" sz="1400" b="0" i="0" u="none" strike="noStrike" dirty="0" err="1">
                <a:solidFill>
                  <a:srgbClr val="202122"/>
                </a:solidFill>
                <a:effectLst/>
                <a:latin typeface="Arial" panose="020B0604020202020204" pitchFamily="34" charset="0"/>
              </a:rPr>
              <a:t>humility</a:t>
            </a:r>
            <a:r>
              <a:rPr lang="de-DE" sz="1400" b="0" i="0" u="none" strike="noStrike" dirty="0">
                <a:solidFill>
                  <a:srgbClr val="202122"/>
                </a:solidFill>
                <a:effectLst/>
                <a:latin typeface="Arial" panose="020B0604020202020204" pitchFamily="34" charset="0"/>
              </a:rPr>
              <a:t>“)</a:t>
            </a:r>
          </a:p>
          <a:p>
            <a:pPr marL="285750" indent="-285750" algn="just">
              <a:buFont typeface="Arial" panose="020B0604020202020204" pitchFamily="34" charset="0"/>
              <a:buChar char="•"/>
            </a:pPr>
            <a:r>
              <a:rPr lang="de-DE" sz="1300" b="0" dirty="0">
                <a:latin typeface="+mn-lt"/>
              </a:rPr>
              <a:t>Validierung und Kontextualisierung der emotionalen Reaktionen (Wut auf Ärzte)</a:t>
            </a:r>
          </a:p>
          <a:p>
            <a:pPr marL="285750" indent="-285750" algn="just">
              <a:buFont typeface="Arial" panose="020B0604020202020204" pitchFamily="34" charset="0"/>
              <a:buChar char="•"/>
            </a:pPr>
            <a:r>
              <a:rPr lang="de-DE" sz="1300" b="0" dirty="0">
                <a:latin typeface="+mn-lt"/>
              </a:rPr>
              <a:t>Versuch der Präzisierung und „Emotionalisierung“ der Selbst- und Fremdwahrnehmung </a:t>
            </a:r>
          </a:p>
          <a:p>
            <a:pPr marL="285750" indent="-285750" algn="just">
              <a:buFont typeface="Arial" panose="020B0604020202020204" pitchFamily="34" charset="0"/>
              <a:buChar char="•"/>
            </a:pPr>
            <a:r>
              <a:rPr lang="de-DE" sz="1300" b="0" dirty="0">
                <a:latin typeface="+mn-lt"/>
              </a:rPr>
              <a:t>Versuch, eine Haltung der (gemeinsamen) explorativen Neugier zu erzeugen</a:t>
            </a:r>
          </a:p>
          <a:p>
            <a:pPr marL="285750" indent="-285750" algn="just">
              <a:buFont typeface="Arial" panose="020B0604020202020204" pitchFamily="34" charset="0"/>
              <a:buChar char="•"/>
            </a:pPr>
            <a:endParaRPr lang="de-DE" sz="1300" b="0" dirty="0">
              <a:latin typeface="+mn-lt"/>
            </a:endParaRPr>
          </a:p>
          <a:p>
            <a:pPr marL="285750" indent="-285750" algn="just">
              <a:buFont typeface="Arial" panose="020B0604020202020204" pitchFamily="34" charset="0"/>
              <a:buChar char="•"/>
            </a:pPr>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1159841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FCCB831D-6811-21E1-4268-30F980D2E71A}"/>
              </a:ext>
            </a:extLst>
          </p:cNvPr>
          <p:cNvPicPr>
            <a:picLocks noChangeAspect="1"/>
          </p:cNvPicPr>
          <p:nvPr/>
        </p:nvPicPr>
        <p:blipFill rotWithShape="1">
          <a:blip r:embed="rId2"/>
          <a:srcRect t="5329" r="17483" b="3764"/>
          <a:stretch/>
        </p:blipFill>
        <p:spPr>
          <a:xfrm>
            <a:off x="2642616" y="10"/>
            <a:ext cx="6501384" cy="6857990"/>
          </a:xfrm>
          <a:prstGeom prst="rect">
            <a:avLst/>
          </a:prstGeom>
        </p:spPr>
      </p:pic>
      <p:sp>
        <p:nvSpPr>
          <p:cNvPr id="7188" name="Rectangle 718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Rectangle 2">
            <a:extLst>
              <a:ext uri="{FF2B5EF4-FFF2-40B4-BE49-F238E27FC236}">
                <a16:creationId xmlns:a16="http://schemas.microsoft.com/office/drawing/2014/main" id="{EEFD6487-5A30-DCB6-EBF0-58F6EA37ACF6}"/>
              </a:ext>
            </a:extLst>
          </p:cNvPr>
          <p:cNvSpPr>
            <a:spLocks noGrp="1" noChangeArrowheads="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2900" b="0">
                <a:solidFill>
                  <a:schemeClr val="bg1"/>
                </a:solidFill>
              </a:rPr>
              <a:t>Danke für Ihre Aufmerksamkeit!</a:t>
            </a:r>
            <a:br>
              <a:rPr lang="en-US" sz="2900" b="0">
                <a:solidFill>
                  <a:schemeClr val="bg1"/>
                </a:solidFill>
              </a:rPr>
            </a:br>
            <a:endParaRPr lang="en-US" altLang="de-DE" sz="2900" u="sng">
              <a:solidFill>
                <a:schemeClr val="bg1"/>
              </a:solidFill>
            </a:endParaRPr>
          </a:p>
        </p:txBody>
      </p:sp>
      <p:sp>
        <p:nvSpPr>
          <p:cNvPr id="7190" name="Rectangle 718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92" name="Rectangle 719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2" name="Rectangle 4">
            <a:extLst>
              <a:ext uri="{FF2B5EF4-FFF2-40B4-BE49-F238E27FC236}">
                <a16:creationId xmlns:a16="http://schemas.microsoft.com/office/drawing/2014/main" id="{F45AA4E4-669B-7A01-A169-7FDB462CEE30}"/>
              </a:ext>
            </a:extLst>
          </p:cNvPr>
          <p:cNvSpPr>
            <a:spLocks noChangeArrowheads="1"/>
          </p:cNvSpPr>
          <p:nvPr/>
        </p:nvSpPr>
        <p:spPr bwMode="auto">
          <a:xfrm>
            <a:off x="630936" y="3337269"/>
            <a:ext cx="7882128" cy="2905686"/>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187325" indent="-187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69875" lvl="1"/>
            <a:endParaRPr lang="de-DE" sz="1300" b="0" dirty="0">
              <a:latin typeface="+mn-lt"/>
            </a:endParaRPr>
          </a:p>
        </p:txBody>
      </p:sp>
      <p:sp>
        <p:nvSpPr>
          <p:cNvPr id="7171" name="Rectangle 3">
            <a:extLst>
              <a:ext uri="{FF2B5EF4-FFF2-40B4-BE49-F238E27FC236}">
                <a16:creationId xmlns:a16="http://schemas.microsoft.com/office/drawing/2014/main" id="{9F77EAC6-393E-9053-7083-31A8CCE14E0F}"/>
              </a:ext>
            </a:extLst>
          </p:cNvPr>
          <p:cNvSpPr>
            <a:spLocks noChangeArrowheads="1"/>
          </p:cNvSpPr>
          <p:nvPr/>
        </p:nvSpPr>
        <p:spPr bwMode="auto">
          <a:xfrm>
            <a:off x="1187450" y="2133600"/>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b="0">
              <a:solidFill>
                <a:schemeClr val="tx2"/>
              </a:solidFill>
              <a:latin typeface="Arial" panose="020B0604020202020204" pitchFamily="34" charset="0"/>
            </a:endParaRPr>
          </a:p>
        </p:txBody>
      </p:sp>
    </p:spTree>
    <p:extLst>
      <p:ext uri="{BB962C8B-B14F-4D97-AF65-F5344CB8AC3E}">
        <p14:creationId xmlns:p14="http://schemas.microsoft.com/office/powerpoint/2010/main" val="383085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4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idx="4294967295"/>
          </p:nvPr>
        </p:nvSpPr>
        <p:spPr>
          <a:xfrm>
            <a:off x="66402" y="351607"/>
            <a:ext cx="7690048" cy="504056"/>
          </a:xfrm>
          <a:prstGeom prst="rect">
            <a:avLst/>
          </a:prstGeom>
        </p:spPr>
        <p:txBody>
          <a:bodyPr lIns="0" tIns="0" bIns="0" anchor="b" anchorCtr="0">
            <a:normAutofit/>
          </a:bodyPr>
          <a:lstStyle/>
          <a:p>
            <a:pPr algn="l"/>
            <a:r>
              <a:rPr lang="de-DE" sz="2400" b="1" dirty="0">
                <a:solidFill>
                  <a:srgbClr val="B61E22"/>
                </a:solidFill>
                <a:latin typeface="Lato Light"/>
                <a:cs typeface="Lato Light"/>
              </a:rPr>
              <a:t>Fachtag Gezeiten Haus Bonn 2023</a:t>
            </a:r>
          </a:p>
        </p:txBody>
      </p:sp>
      <p:pic>
        <p:nvPicPr>
          <p:cNvPr id="20" name="Bild 19"/>
          <p:cNvPicPr>
            <a:picLocks noChangeAspect="1"/>
          </p:cNvPicPr>
          <p:nvPr/>
        </p:nvPicPr>
        <p:blipFill>
          <a:blip r:embed="rId2"/>
          <a:stretch>
            <a:fillRect/>
          </a:stretch>
        </p:blipFill>
        <p:spPr>
          <a:xfrm>
            <a:off x="6764436" y="404664"/>
            <a:ext cx="1984028" cy="397943"/>
          </a:xfrm>
          <a:prstGeom prst="rect">
            <a:avLst/>
          </a:prstGeom>
        </p:spPr>
      </p:pic>
      <p:pic>
        <p:nvPicPr>
          <p:cNvPr id="7" name="Grafik 6" descr="Ein Bild, das Clipart, Cartoon, Animation, Grafikdesign enthält.&#10;&#10;Automatisch generierte Beschreibung">
            <a:extLst>
              <a:ext uri="{FF2B5EF4-FFF2-40B4-BE49-F238E27FC236}">
                <a16:creationId xmlns:a16="http://schemas.microsoft.com/office/drawing/2014/main" id="{EF7B1492-AC73-8609-A07E-06D42B63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968"/>
            <a:ext cx="9144000" cy="4783455"/>
          </a:xfrm>
          <a:prstGeom prst="rect">
            <a:avLst/>
          </a:prstGeom>
        </p:spPr>
      </p:pic>
      <p:sp>
        <p:nvSpPr>
          <p:cNvPr id="9" name="Inhaltsplatzhalter 10">
            <a:extLst>
              <a:ext uri="{FF2B5EF4-FFF2-40B4-BE49-F238E27FC236}">
                <a16:creationId xmlns:a16="http://schemas.microsoft.com/office/drawing/2014/main" id="{F15D8233-50EE-E72F-8F2E-AA5EE1980A34}"/>
              </a:ext>
            </a:extLst>
          </p:cNvPr>
          <p:cNvSpPr txBox="1">
            <a:spLocks/>
          </p:cNvSpPr>
          <p:nvPr/>
        </p:nvSpPr>
        <p:spPr>
          <a:xfrm>
            <a:off x="323528" y="5739068"/>
            <a:ext cx="9077598" cy="2016224"/>
          </a:xfrm>
          <a:prstGeom prst="rect">
            <a:avLst/>
          </a:prstGeom>
        </p:spPr>
        <p:txBody>
          <a:bodyPr lIns="0" bIns="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Font typeface="Arial" panose="020B0604020202020204" pitchFamily="34" charset="0"/>
              <a:buNone/>
            </a:pPr>
            <a:r>
              <a:rPr lang="de-DE" sz="2000" b="1" dirty="0">
                <a:solidFill>
                  <a:srgbClr val="BE1D33"/>
                </a:solidFill>
                <a:latin typeface="Lato Light"/>
                <a:cs typeface="Lato Light"/>
              </a:rPr>
              <a:t>Pause</a:t>
            </a:r>
          </a:p>
          <a:p>
            <a:pPr marL="0" indent="0">
              <a:lnSpc>
                <a:spcPts val="2000"/>
              </a:lnSpc>
              <a:spcBef>
                <a:spcPts val="0"/>
              </a:spcBef>
              <a:buFont typeface="Arial" panose="020B0604020202020204" pitchFamily="34" charset="0"/>
              <a:buNone/>
            </a:pPr>
            <a:r>
              <a:rPr lang="de-DE" sz="1600" b="1" dirty="0">
                <a:solidFill>
                  <a:srgbClr val="7F7F7F"/>
                </a:solidFill>
                <a:latin typeface="Lato Light"/>
                <a:cs typeface="Lato Light"/>
              </a:rPr>
              <a:t>Genießen Sie die Pause.</a:t>
            </a:r>
          </a:p>
          <a:p>
            <a:pPr marL="0" indent="0">
              <a:lnSpc>
                <a:spcPts val="2000"/>
              </a:lnSpc>
              <a:spcBef>
                <a:spcPts val="0"/>
              </a:spcBef>
              <a:buFont typeface="Arial" panose="020B0604020202020204" pitchFamily="34" charset="0"/>
              <a:buNone/>
            </a:pPr>
            <a:r>
              <a:rPr lang="de-DE" sz="1600" b="1" dirty="0">
                <a:solidFill>
                  <a:srgbClr val="7F7F7F"/>
                </a:solidFill>
                <a:latin typeface="Lato Light"/>
                <a:cs typeface="Lato Light"/>
              </a:rPr>
              <a:t>Der nächste Vortrag startet um 17:15 Uhr.</a:t>
            </a:r>
          </a:p>
        </p:txBody>
      </p:sp>
    </p:spTree>
    <p:extLst>
      <p:ext uri="{BB962C8B-B14F-4D97-AF65-F5344CB8AC3E}">
        <p14:creationId xmlns:p14="http://schemas.microsoft.com/office/powerpoint/2010/main" val="3497338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idx="4294967295"/>
          </p:nvPr>
        </p:nvSpPr>
        <p:spPr>
          <a:xfrm>
            <a:off x="66402" y="351607"/>
            <a:ext cx="7690048" cy="504056"/>
          </a:xfrm>
          <a:prstGeom prst="rect">
            <a:avLst/>
          </a:prstGeom>
        </p:spPr>
        <p:txBody>
          <a:bodyPr lIns="0" tIns="0" bIns="0" anchor="b" anchorCtr="0">
            <a:normAutofit/>
          </a:bodyPr>
          <a:lstStyle/>
          <a:p>
            <a:pPr algn="l"/>
            <a:r>
              <a:rPr lang="de-DE" sz="2400" b="1" dirty="0">
                <a:solidFill>
                  <a:srgbClr val="B61E22"/>
                </a:solidFill>
                <a:latin typeface="Lato Light"/>
                <a:cs typeface="Lato Light"/>
              </a:rPr>
              <a:t>Fachtag Gezeiten Haus Bonn 2023</a:t>
            </a:r>
          </a:p>
        </p:txBody>
      </p:sp>
      <p:pic>
        <p:nvPicPr>
          <p:cNvPr id="20" name="Bild 19"/>
          <p:cNvPicPr>
            <a:picLocks noChangeAspect="1"/>
          </p:cNvPicPr>
          <p:nvPr/>
        </p:nvPicPr>
        <p:blipFill>
          <a:blip r:embed="rId2"/>
          <a:stretch>
            <a:fillRect/>
          </a:stretch>
        </p:blipFill>
        <p:spPr>
          <a:xfrm>
            <a:off x="6764436" y="404664"/>
            <a:ext cx="1984028" cy="397943"/>
          </a:xfrm>
          <a:prstGeom prst="rect">
            <a:avLst/>
          </a:prstGeom>
        </p:spPr>
      </p:pic>
      <p:pic>
        <p:nvPicPr>
          <p:cNvPr id="7" name="Grafik 6" descr="Ein Bild, das Clipart, Cartoon, Animation, Grafikdesign enthält.&#10;&#10;Automatisch generierte Beschreibung">
            <a:extLst>
              <a:ext uri="{FF2B5EF4-FFF2-40B4-BE49-F238E27FC236}">
                <a16:creationId xmlns:a16="http://schemas.microsoft.com/office/drawing/2014/main" id="{EF7B1492-AC73-8609-A07E-06D42B63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968"/>
            <a:ext cx="9144000" cy="4783455"/>
          </a:xfrm>
          <a:prstGeom prst="rect">
            <a:avLst/>
          </a:prstGeom>
        </p:spPr>
      </p:pic>
      <p:sp>
        <p:nvSpPr>
          <p:cNvPr id="9" name="Inhaltsplatzhalter 10">
            <a:extLst>
              <a:ext uri="{FF2B5EF4-FFF2-40B4-BE49-F238E27FC236}">
                <a16:creationId xmlns:a16="http://schemas.microsoft.com/office/drawing/2014/main" id="{F15D8233-50EE-E72F-8F2E-AA5EE1980A34}"/>
              </a:ext>
            </a:extLst>
          </p:cNvPr>
          <p:cNvSpPr txBox="1">
            <a:spLocks/>
          </p:cNvSpPr>
          <p:nvPr/>
        </p:nvSpPr>
        <p:spPr>
          <a:xfrm>
            <a:off x="323528" y="5739068"/>
            <a:ext cx="9077598" cy="2016224"/>
          </a:xfrm>
          <a:prstGeom prst="rect">
            <a:avLst/>
          </a:prstGeom>
        </p:spPr>
        <p:txBody>
          <a:bodyPr lIns="0" bIns="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None/>
            </a:pPr>
            <a:r>
              <a:rPr lang="de-DE" sz="1600" b="1" dirty="0">
                <a:solidFill>
                  <a:srgbClr val="7F7F7F"/>
                </a:solidFill>
                <a:latin typeface="Lato Light" panose="020F0302020204030203" pitchFamily="34" charset="0"/>
                <a:cs typeface="Lato Light"/>
              </a:rPr>
              <a:t>Live Podcast mit Ulf Krause, Tao Lu und Bernhard Weiß</a:t>
            </a:r>
          </a:p>
          <a:p>
            <a:pPr marL="0" indent="0">
              <a:lnSpc>
                <a:spcPts val="2400"/>
              </a:lnSpc>
              <a:spcBef>
                <a:spcPts val="0"/>
              </a:spcBef>
              <a:buNone/>
            </a:pPr>
            <a:r>
              <a:rPr lang="de-DE" sz="1600" b="1" dirty="0">
                <a:solidFill>
                  <a:srgbClr val="BE1D33"/>
                </a:solidFill>
                <a:latin typeface="Lato Light"/>
                <a:cs typeface="Lato Light"/>
              </a:rPr>
              <a:t>Die Botschaft des Königs – der Umgang mit Schmerz in westlicher Psychosomatik und Traditionell Chinesischer Medizin </a:t>
            </a:r>
            <a:endParaRPr lang="de-DE" sz="1400" b="1" dirty="0">
              <a:solidFill>
                <a:srgbClr val="B61E22"/>
              </a:solidFill>
              <a:latin typeface="Lato Light"/>
              <a:cs typeface="Lato Light"/>
            </a:endParaRPr>
          </a:p>
        </p:txBody>
      </p:sp>
    </p:spTree>
    <p:extLst>
      <p:ext uri="{BB962C8B-B14F-4D97-AF65-F5344CB8AC3E}">
        <p14:creationId xmlns:p14="http://schemas.microsoft.com/office/powerpoint/2010/main" val="1290462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19"/>
          <p:cNvPicPr>
            <a:picLocks noChangeAspect="1"/>
          </p:cNvPicPr>
          <p:nvPr/>
        </p:nvPicPr>
        <p:blipFill>
          <a:blip r:embed="rId2"/>
          <a:stretch>
            <a:fillRect/>
          </a:stretch>
        </p:blipFill>
        <p:spPr>
          <a:xfrm>
            <a:off x="6764436" y="404664"/>
            <a:ext cx="1984028" cy="397943"/>
          </a:xfrm>
          <a:prstGeom prst="rect">
            <a:avLst/>
          </a:prstGeom>
        </p:spPr>
      </p:pic>
      <p:sp>
        <p:nvSpPr>
          <p:cNvPr id="15" name="Inhaltsplatzhalter 10"/>
          <p:cNvSpPr txBox="1">
            <a:spLocks/>
          </p:cNvSpPr>
          <p:nvPr/>
        </p:nvSpPr>
        <p:spPr>
          <a:xfrm>
            <a:off x="540000" y="1340768"/>
            <a:ext cx="8532440" cy="648072"/>
          </a:xfrm>
          <a:prstGeom prst="rect">
            <a:avLst/>
          </a:prstGeom>
          <a:solidFill>
            <a:schemeClr val="bg1">
              <a:alpha val="85000"/>
            </a:schemeClr>
          </a:solidFill>
        </p:spPr>
        <p:txBody>
          <a:bodyPr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BE1D33"/>
                </a:solidFill>
                <a:effectLst/>
                <a:uLnTx/>
                <a:uFillTx/>
                <a:latin typeface="Lato Light"/>
                <a:ea typeface="+mn-ea"/>
                <a:cs typeface="Lato Light"/>
              </a:rPr>
              <a:t>Fachtag Gezeiten Haus Bonn 2023</a:t>
            </a:r>
          </a:p>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r>
              <a:rPr kumimoji="0" lang="de-DE" sz="1600" b="1" i="0" u="none" strike="noStrike" kern="1200" cap="none" spc="0" normalizeH="0" baseline="0" noProof="0" dirty="0">
                <a:ln>
                  <a:noFill/>
                </a:ln>
                <a:solidFill>
                  <a:srgbClr val="7F7F7F"/>
                </a:solidFill>
                <a:effectLst/>
                <a:uLnTx/>
                <a:uFillTx/>
                <a:latin typeface="Lato Light"/>
                <a:ea typeface="+mn-ea"/>
                <a:cs typeface="Lato Light"/>
              </a:rPr>
              <a:t>Depressionen 2022: Neue Herausforderungen – neue Wege</a:t>
            </a:r>
          </a:p>
        </p:txBody>
      </p:sp>
      <p:pic>
        <p:nvPicPr>
          <p:cNvPr id="4" name="Grafik 3" descr="Ein Bild, das Text, Cartoon, Screenshot, Darstellung enthält.&#10;&#10;Automatisch generierte Beschreibung">
            <a:extLst>
              <a:ext uri="{FF2B5EF4-FFF2-40B4-BE49-F238E27FC236}">
                <a16:creationId xmlns:a16="http://schemas.microsoft.com/office/drawing/2014/main" id="{59D05C8C-2B4F-13A6-5645-FD5248EB8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318413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19"/>
          <p:cNvPicPr>
            <a:picLocks noChangeAspect="1"/>
          </p:cNvPicPr>
          <p:nvPr/>
        </p:nvPicPr>
        <p:blipFill>
          <a:blip r:embed="rId2"/>
          <a:stretch>
            <a:fillRect/>
          </a:stretch>
        </p:blipFill>
        <p:spPr>
          <a:xfrm>
            <a:off x="7020272" y="423065"/>
            <a:ext cx="1488021" cy="298457"/>
          </a:xfrm>
          <a:prstGeom prst="rect">
            <a:avLst/>
          </a:prstGeom>
        </p:spPr>
      </p:pic>
      <p:sp>
        <p:nvSpPr>
          <p:cNvPr id="15" name="Inhaltsplatzhalter 10"/>
          <p:cNvSpPr txBox="1">
            <a:spLocks/>
          </p:cNvSpPr>
          <p:nvPr/>
        </p:nvSpPr>
        <p:spPr>
          <a:xfrm>
            <a:off x="395536" y="478495"/>
            <a:ext cx="5448865" cy="486054"/>
          </a:xfrm>
          <a:prstGeom prst="rect">
            <a:avLst/>
          </a:prstGeom>
          <a:solidFill>
            <a:schemeClr val="bg1">
              <a:alpha val="85000"/>
            </a:schemeClr>
          </a:solidFill>
        </p:spPr>
        <p:txBody>
          <a:bodyPr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lnSpc>
                <a:spcPts val="1650"/>
              </a:lnSpc>
              <a:spcAft>
                <a:spcPts val="0"/>
              </a:spcAft>
              <a:buNone/>
              <a:defRPr/>
            </a:pPr>
            <a:r>
              <a:rPr lang="de-DE" sz="1500" dirty="0">
                <a:solidFill>
                  <a:srgbClr val="BE1D33"/>
                </a:solidFill>
                <a:latin typeface="Lato Light"/>
                <a:cs typeface="Lato Light"/>
              </a:rPr>
              <a:t>Fachtag Gezeiten Haus Bonn 2023</a:t>
            </a:r>
          </a:p>
        </p:txBody>
      </p:sp>
      <p:sp>
        <p:nvSpPr>
          <p:cNvPr id="2" name="Textfeld 1">
            <a:extLst>
              <a:ext uri="{FF2B5EF4-FFF2-40B4-BE49-F238E27FC236}">
                <a16:creationId xmlns:a16="http://schemas.microsoft.com/office/drawing/2014/main" id="{F05BF3C8-CFED-2C76-88B6-3BDD943687C0}"/>
              </a:ext>
            </a:extLst>
          </p:cNvPr>
          <p:cNvSpPr txBox="1"/>
          <p:nvPr/>
        </p:nvSpPr>
        <p:spPr>
          <a:xfrm>
            <a:off x="2197223" y="2835936"/>
            <a:ext cx="6090636" cy="1384995"/>
          </a:xfrm>
          <a:prstGeom prst="rect">
            <a:avLst/>
          </a:prstGeom>
          <a:noFill/>
        </p:spPr>
        <p:txBody>
          <a:bodyPr wrap="square">
            <a:spAutoFit/>
          </a:bodyPr>
          <a:lstStyle/>
          <a:p>
            <a:r>
              <a:rPr lang="de-DE" sz="33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Gute Heimfahrt und auf Wiedersehen in 2024!</a:t>
            </a:r>
          </a:p>
          <a:p>
            <a:r>
              <a:rPr lang="de-DE" dirty="0"/>
              <a:t> </a:t>
            </a:r>
          </a:p>
        </p:txBody>
      </p:sp>
    </p:spTree>
    <p:extLst>
      <p:ext uri="{BB962C8B-B14F-4D97-AF65-F5344CB8AC3E}">
        <p14:creationId xmlns:p14="http://schemas.microsoft.com/office/powerpoint/2010/main" val="156831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9E808-1B46-376B-7756-4E147CD068DC}"/>
              </a:ext>
            </a:extLst>
          </p:cNvPr>
          <p:cNvSpPr>
            <a:spLocks noGrp="1"/>
          </p:cNvSpPr>
          <p:nvPr>
            <p:ph type="title"/>
          </p:nvPr>
        </p:nvSpPr>
        <p:spPr/>
        <p:txBody>
          <a:bodyPr/>
          <a:lstStyle/>
          <a:p>
            <a:r>
              <a:rPr lang="de-DE" b="1" dirty="0">
                <a:solidFill>
                  <a:schemeClr val="accent1"/>
                </a:solidFill>
              </a:rPr>
              <a:t>Fallbeispiel 3</a:t>
            </a:r>
          </a:p>
        </p:txBody>
      </p:sp>
      <p:sp>
        <p:nvSpPr>
          <p:cNvPr id="3" name="Inhaltsplatzhalter 2">
            <a:extLst>
              <a:ext uri="{FF2B5EF4-FFF2-40B4-BE49-F238E27FC236}">
                <a16:creationId xmlns:a16="http://schemas.microsoft.com/office/drawing/2014/main" id="{33772396-C132-6D9E-E751-C23E2D398C4B}"/>
              </a:ext>
            </a:extLst>
          </p:cNvPr>
          <p:cNvSpPr>
            <a:spLocks noGrp="1"/>
          </p:cNvSpPr>
          <p:nvPr>
            <p:ph idx="1"/>
          </p:nvPr>
        </p:nvSpPr>
        <p:spPr/>
        <p:txBody>
          <a:bodyPr/>
          <a:lstStyle/>
          <a:p>
            <a:r>
              <a:rPr lang="de-DE" dirty="0"/>
              <a:t>55 jähriger Patient Mittelgradige Depression nach mehreren belastenden Lebensereignissen, </a:t>
            </a:r>
            <a:br>
              <a:rPr lang="de-DE" dirty="0"/>
            </a:br>
            <a:r>
              <a:rPr lang="de-DE" dirty="0"/>
              <a:t>Oberschenkelamputation nach Unfall mit 19 Jahren</a:t>
            </a:r>
          </a:p>
          <a:p>
            <a:r>
              <a:rPr lang="de-DE" dirty="0"/>
              <a:t>Keine Medikation, bestehender Phantomschmerz</a:t>
            </a:r>
          </a:p>
          <a:p>
            <a:r>
              <a:rPr lang="de-DE" dirty="0"/>
              <a:t>7 Doppelstunden</a:t>
            </a:r>
          </a:p>
          <a:p>
            <a:r>
              <a:rPr lang="de-DE" dirty="0"/>
              <a:t>Reduktion der Schmerzen 90%</a:t>
            </a:r>
          </a:p>
          <a:p>
            <a:endParaRPr lang="de-DE" dirty="0"/>
          </a:p>
        </p:txBody>
      </p:sp>
    </p:spTree>
    <p:extLst>
      <p:ext uri="{BB962C8B-B14F-4D97-AF65-F5344CB8AC3E}">
        <p14:creationId xmlns:p14="http://schemas.microsoft.com/office/powerpoint/2010/main" val="394803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3DB95-5FA5-FFDD-9E3F-823C741C49D8}"/>
              </a:ext>
            </a:extLst>
          </p:cNvPr>
          <p:cNvSpPr>
            <a:spLocks noGrp="1"/>
          </p:cNvSpPr>
          <p:nvPr>
            <p:ph type="title"/>
          </p:nvPr>
        </p:nvSpPr>
        <p:spPr/>
        <p:txBody>
          <a:bodyPr/>
          <a:lstStyle/>
          <a:p>
            <a:r>
              <a:rPr lang="de-DE" dirty="0">
                <a:solidFill>
                  <a:srgbClr val="C00000"/>
                </a:solidFill>
              </a:rPr>
              <a:t>Schmerz und Trauma</a:t>
            </a:r>
          </a:p>
        </p:txBody>
      </p:sp>
      <p:sp>
        <p:nvSpPr>
          <p:cNvPr id="3" name="Inhaltsplatzhalter 2">
            <a:extLst>
              <a:ext uri="{FF2B5EF4-FFF2-40B4-BE49-F238E27FC236}">
                <a16:creationId xmlns:a16="http://schemas.microsoft.com/office/drawing/2014/main" id="{7FA0A0CA-5503-C229-7CEB-7EA698ECECCB}"/>
              </a:ext>
            </a:extLst>
          </p:cNvPr>
          <p:cNvSpPr>
            <a:spLocks noGrp="1"/>
          </p:cNvSpPr>
          <p:nvPr>
            <p:ph idx="1"/>
          </p:nvPr>
        </p:nvSpPr>
        <p:spPr>
          <a:xfrm>
            <a:off x="351692" y="1823306"/>
            <a:ext cx="3140188" cy="3394472"/>
          </a:xfrm>
        </p:spPr>
        <p:txBody>
          <a:bodyPr>
            <a:normAutofit fontScale="70000" lnSpcReduction="20000"/>
          </a:bodyPr>
          <a:lstStyle/>
          <a:p>
            <a:r>
              <a:rPr lang="de-DE" dirty="0"/>
              <a:t>Schmerz als Traumafolgestörung </a:t>
            </a:r>
            <a:br>
              <a:rPr lang="de-DE" sz="1350" dirty="0"/>
            </a:br>
            <a:r>
              <a:rPr lang="de-DE" sz="1350" dirty="0"/>
              <a:t>Nicholson K et al. </a:t>
            </a:r>
            <a:r>
              <a:rPr lang="de-DE" sz="1350" dirty="0" err="1"/>
              <a:t>What</a:t>
            </a:r>
            <a:r>
              <a:rPr lang="de-DE" sz="1350" dirty="0"/>
              <a:t> </a:t>
            </a:r>
            <a:r>
              <a:rPr lang="de-DE" sz="1350" dirty="0" err="1"/>
              <a:t>is</a:t>
            </a:r>
            <a:r>
              <a:rPr lang="de-DE" sz="1350" dirty="0"/>
              <a:t> </a:t>
            </a:r>
            <a:r>
              <a:rPr lang="de-DE" sz="1350" dirty="0" err="1"/>
              <a:t>the</a:t>
            </a:r>
            <a:r>
              <a:rPr lang="de-DE" sz="1350" dirty="0"/>
              <a:t> association </a:t>
            </a:r>
            <a:r>
              <a:rPr lang="de-DE" sz="1350" dirty="0" err="1"/>
              <a:t>between</a:t>
            </a:r>
            <a:r>
              <a:rPr lang="de-DE" sz="1350" dirty="0"/>
              <a:t> childhood </a:t>
            </a:r>
            <a:r>
              <a:rPr lang="de-DE" sz="1350" dirty="0" err="1"/>
              <a:t>adversity</a:t>
            </a:r>
            <a:r>
              <a:rPr lang="de-DE" sz="1350" dirty="0"/>
              <a:t> and subsequent </a:t>
            </a:r>
            <a:r>
              <a:rPr lang="de-DE" sz="1350" dirty="0" err="1"/>
              <a:t>chronic</a:t>
            </a:r>
            <a:r>
              <a:rPr lang="de-DE" sz="1350" dirty="0"/>
              <a:t> </a:t>
            </a:r>
            <a:r>
              <a:rPr lang="de-DE" sz="1350" dirty="0" err="1"/>
              <a:t>pain</a:t>
            </a:r>
            <a:r>
              <a:rPr lang="de-DE" sz="1350" dirty="0"/>
              <a:t> in </a:t>
            </a:r>
            <a:r>
              <a:rPr lang="de-DE" sz="1350" dirty="0" err="1"/>
              <a:t>adulthood</a:t>
            </a:r>
            <a:r>
              <a:rPr lang="de-DE" sz="1350" dirty="0"/>
              <a:t>? A </a:t>
            </a:r>
            <a:r>
              <a:rPr lang="de-DE" sz="1350" dirty="0" err="1"/>
              <a:t>systematic</a:t>
            </a:r>
            <a:r>
              <a:rPr lang="de-DE" sz="1350" dirty="0"/>
              <a:t> review, BJA Open 2023</a:t>
            </a:r>
          </a:p>
          <a:p>
            <a:r>
              <a:rPr lang="de-DE" dirty="0"/>
              <a:t>Posttraumatische Belastungsstörung begünstigt Schmerzstörungen </a:t>
            </a:r>
            <a:br>
              <a:rPr lang="de-DE" sz="1350" dirty="0"/>
            </a:br>
            <a:r>
              <a:rPr lang="en-US" sz="1350" dirty="0">
                <a:solidFill>
                  <a:srgbClr val="000000"/>
                </a:solidFill>
                <a:latin typeface="GOKQU L+ Myriad Pro"/>
              </a:rPr>
              <a:t>Speck V et al. Increased prevalence of posttraumatic stress disorder in CRPS. </a:t>
            </a:r>
            <a:r>
              <a:rPr lang="en-US" sz="1350" dirty="0" err="1">
                <a:solidFill>
                  <a:srgbClr val="000000"/>
                </a:solidFill>
                <a:latin typeface="GOKQU L+ Myriad Pro"/>
              </a:rPr>
              <a:t>Eur</a:t>
            </a:r>
            <a:r>
              <a:rPr lang="en-US" sz="1350" dirty="0">
                <a:solidFill>
                  <a:srgbClr val="000000"/>
                </a:solidFill>
                <a:latin typeface="GOKQU L+ Myriad Pro"/>
              </a:rPr>
              <a:t> J Pain 2016 </a:t>
            </a:r>
            <a:endParaRPr lang="de-DE" sz="1350" dirty="0"/>
          </a:p>
          <a:p>
            <a:endParaRPr lang="de-DE" sz="1350" dirty="0"/>
          </a:p>
          <a:p>
            <a:endParaRPr lang="de-DE" sz="1350" dirty="0"/>
          </a:p>
          <a:p>
            <a:pPr marL="0" indent="0">
              <a:buNone/>
            </a:pPr>
            <a:endParaRPr lang="de-DE" dirty="0"/>
          </a:p>
        </p:txBody>
      </p:sp>
      <p:sp>
        <p:nvSpPr>
          <p:cNvPr id="4" name="Fußzeilenplatzhalter 3">
            <a:extLst>
              <a:ext uri="{FF2B5EF4-FFF2-40B4-BE49-F238E27FC236}">
                <a16:creationId xmlns:a16="http://schemas.microsoft.com/office/drawing/2014/main" id="{1F19931C-74E1-9259-F94F-AC7D2171FDDB}"/>
              </a:ext>
            </a:extLst>
          </p:cNvPr>
          <p:cNvSpPr>
            <a:spLocks noGrp="1"/>
          </p:cNvSpPr>
          <p:nvPr>
            <p:ph type="ftr" sz="quarter" idx="11"/>
          </p:nvPr>
        </p:nvSpPr>
        <p:spPr/>
        <p:txBody>
          <a:bodyPr/>
          <a:lstStyle/>
          <a:p>
            <a:r>
              <a:rPr lang="de-DE"/>
              <a:t>EMDR Trainer Cooperation</a:t>
            </a:r>
          </a:p>
        </p:txBody>
      </p:sp>
      <p:pic>
        <p:nvPicPr>
          <p:cNvPr id="1026" name="Picture 2">
            <a:extLst>
              <a:ext uri="{FF2B5EF4-FFF2-40B4-BE49-F238E27FC236}">
                <a16:creationId xmlns:a16="http://schemas.microsoft.com/office/drawing/2014/main" id="{29011A14-DD87-C613-174F-05E360F8C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446" y="1998831"/>
            <a:ext cx="4236426" cy="286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2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26DBF-500E-3683-C8D8-8B7245FF3036}"/>
              </a:ext>
            </a:extLst>
          </p:cNvPr>
          <p:cNvSpPr>
            <a:spLocks noGrp="1"/>
          </p:cNvSpPr>
          <p:nvPr>
            <p:ph type="title"/>
          </p:nvPr>
        </p:nvSpPr>
        <p:spPr/>
        <p:txBody>
          <a:bodyPr/>
          <a:lstStyle/>
          <a:p>
            <a:r>
              <a:rPr lang="de-DE" dirty="0">
                <a:solidFill>
                  <a:srgbClr val="C00000"/>
                </a:solidFill>
              </a:rPr>
              <a:t>Schmerz und Trauma</a:t>
            </a:r>
          </a:p>
        </p:txBody>
      </p:sp>
      <p:sp>
        <p:nvSpPr>
          <p:cNvPr id="4" name="Fußzeilenplatzhalter 3">
            <a:extLst>
              <a:ext uri="{FF2B5EF4-FFF2-40B4-BE49-F238E27FC236}">
                <a16:creationId xmlns:a16="http://schemas.microsoft.com/office/drawing/2014/main" id="{D5B4653E-1090-FBB7-305C-115C86E0E267}"/>
              </a:ext>
            </a:extLst>
          </p:cNvPr>
          <p:cNvSpPr>
            <a:spLocks noGrp="1"/>
          </p:cNvSpPr>
          <p:nvPr>
            <p:ph type="ftr" sz="quarter" idx="11"/>
          </p:nvPr>
        </p:nvSpPr>
        <p:spPr/>
        <p:txBody>
          <a:bodyPr/>
          <a:lstStyle/>
          <a:p>
            <a:r>
              <a:rPr lang="de-DE"/>
              <a:t>EMDR Trainer Cooperation</a:t>
            </a:r>
          </a:p>
        </p:txBody>
      </p:sp>
      <p:pic>
        <p:nvPicPr>
          <p:cNvPr id="2050" name="Picture 2">
            <a:extLst>
              <a:ext uri="{FF2B5EF4-FFF2-40B4-BE49-F238E27FC236}">
                <a16:creationId xmlns:a16="http://schemas.microsoft.com/office/drawing/2014/main" id="{FA6AEF54-F802-506B-27D0-E52A79EB4D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9915" y="2057401"/>
            <a:ext cx="6024170" cy="3394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207B5D5-D173-4201-F3CD-FB8FDAA89865}"/>
              </a:ext>
            </a:extLst>
          </p:cNvPr>
          <p:cNvSpPr txBox="1"/>
          <p:nvPr/>
        </p:nvSpPr>
        <p:spPr>
          <a:xfrm>
            <a:off x="7405322" y="5624513"/>
            <a:ext cx="1651414" cy="369332"/>
          </a:xfrm>
          <a:prstGeom prst="rect">
            <a:avLst/>
          </a:prstGeom>
          <a:noFill/>
        </p:spPr>
        <p:txBody>
          <a:bodyPr wrap="none" rtlCol="0">
            <a:spAutoFit/>
          </a:bodyPr>
          <a:lstStyle/>
          <a:p>
            <a:r>
              <a:rPr lang="de-DE" dirty="0" err="1"/>
              <a:t>Rivi</a:t>
            </a:r>
            <a:r>
              <a:rPr lang="de-DE" dirty="0"/>
              <a:t> et al 2023</a:t>
            </a:r>
          </a:p>
        </p:txBody>
      </p:sp>
    </p:spTree>
    <p:extLst>
      <p:ext uri="{BB962C8B-B14F-4D97-AF65-F5344CB8AC3E}">
        <p14:creationId xmlns:p14="http://schemas.microsoft.com/office/powerpoint/2010/main" val="216286030"/>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1" i="0" u="none" strike="noStrike" cap="none" normalizeH="0" baseline="0" smtClean="0">
            <a:ln>
              <a:noFill/>
            </a:ln>
            <a:solidFill>
              <a:schemeClr val="tx1"/>
            </a:solidFill>
            <a:effectLst/>
            <a:latin typeface="Palatino Linotype" panose="0204050205050503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1" i="0" u="none" strike="noStrike" cap="none" normalizeH="0" baseline="0" smtClean="0">
            <a:ln>
              <a:noFill/>
            </a:ln>
            <a:solidFill>
              <a:schemeClr val="tx1"/>
            </a:solidFill>
            <a:effectLst/>
            <a:latin typeface="Palatino Linotype" panose="02040502050505030304" pitchFamily="18"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arissa">
  <a:themeElements>
    <a:clrScheme name="Benutzerdefiniert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lien_GH - Kopie" id="{5804EB88-D705-4FDC-B9B9-A9461ACC4C4A}" vid="{B718A293-1580-46AA-A055-B7A60509DE23}"/>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3864</Words>
  <Application>Microsoft Office PowerPoint</Application>
  <PresentationFormat>Bildschirmpräsentation (4:3)</PresentationFormat>
  <Paragraphs>450</Paragraphs>
  <Slides>67</Slides>
  <Notes>1</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67</vt:i4>
      </vt:variant>
    </vt:vector>
  </HeadingPairs>
  <TitlesOfParts>
    <vt:vector size="77" baseType="lpstr">
      <vt:lpstr>Arial</vt:lpstr>
      <vt:lpstr>Calibri</vt:lpstr>
      <vt:lpstr>GOKQU L+ Myriad Pro</vt:lpstr>
      <vt:lpstr>Helvetica Neue</vt:lpstr>
      <vt:lpstr>Lato Light</vt:lpstr>
      <vt:lpstr>Palatino Linotype</vt:lpstr>
      <vt:lpstr>Tahoma</vt:lpstr>
      <vt:lpstr>Standarddesign</vt:lpstr>
      <vt:lpstr>2_Larissa</vt:lpstr>
      <vt:lpstr>Çizelge</vt:lpstr>
      <vt:lpstr>PowerPoint-Präsentation</vt:lpstr>
      <vt:lpstr>PowerPoint-Präsentation</vt:lpstr>
      <vt:lpstr>Fachtag Gezeiten Haus Bonn 2023</vt:lpstr>
      <vt:lpstr>Körper, Schmerz und  pathogene Erinnerungen –  der therapeutische Nutzen von EMDR</vt:lpstr>
      <vt:lpstr>Fallbeispiel 1</vt:lpstr>
      <vt:lpstr>Fallbeispiel 2</vt:lpstr>
      <vt:lpstr>Fallbeispiel 3</vt:lpstr>
      <vt:lpstr>Schmerz und Trauma</vt:lpstr>
      <vt:lpstr>Schmerz und Trauma</vt:lpstr>
      <vt:lpstr>Schmerz und Trauma</vt:lpstr>
      <vt:lpstr>PowerPoint-Präsentation</vt:lpstr>
      <vt:lpstr>Das Konzept der Pathogene Erinnerungen</vt:lpstr>
      <vt:lpstr>Pathogene Erinnerungen begünstigen Schmerzentwicklung</vt:lpstr>
      <vt:lpstr>EMDR as Treatment Option for Conditions Other Than PTSD: A Systematic Review. Scelles C and Bulnes LC. 2021</vt:lpstr>
      <vt:lpstr>Eye Movement Desensitization and Reprocessing (EMDR) treatment in the medical setting: a systematic review Driessen et al 2023</vt:lpstr>
      <vt:lpstr>Schmerz</vt:lpstr>
      <vt:lpstr>Phantomschmerz</vt:lpstr>
      <vt:lpstr>Fibromyalgiestudie RCT Zat et al 2023</vt:lpstr>
      <vt:lpstr>Behandlungsplan Chronische Schmerzen</vt:lpstr>
      <vt:lpstr>Phase 2: Spezifische Stabilisierungstechniken</vt:lpstr>
      <vt:lpstr>EMDR bei Schmerz</vt:lpstr>
      <vt:lpstr>EMDR bei Schmerz</vt:lpstr>
      <vt:lpstr>Kognitionen</vt:lpstr>
      <vt:lpstr>Visualisierung des Schmerzes beim EMDR</vt:lpstr>
      <vt:lpstr>Alternative EMDR basierte Ansätze</vt:lpstr>
      <vt:lpstr>Zusammenfassung</vt:lpstr>
      <vt:lpstr>PowerPoint-Präsentation</vt:lpstr>
      <vt:lpstr>PowerPoint-Präsentation</vt:lpstr>
      <vt:lpstr>Fachtag Gezeiten Haus Bonn 2023</vt:lpstr>
      <vt:lpstr>„Like a sick eagle“ – Somatoforme Störungen zwischen ICD-10 und 11</vt:lpstr>
      <vt:lpstr>ICD-11</vt:lpstr>
      <vt:lpstr>Änderungen für “Psych”-Fächer</vt:lpstr>
      <vt:lpstr>Änderungen für “Psych”-Fächer</vt:lpstr>
      <vt:lpstr>Somatoforme Störungen</vt:lpstr>
      <vt:lpstr>Systematik der Klassifikation</vt:lpstr>
      <vt:lpstr>Störungs-”Nachbarschaft”</vt:lpstr>
      <vt:lpstr>Störungen des körperlichen Erlebens oder der körperlichen Belastung</vt:lpstr>
      <vt:lpstr>Körperstressstörung 6C20</vt:lpstr>
      <vt:lpstr>6C20.0 Leichtgradige Körperstressstörung:</vt:lpstr>
      <vt:lpstr>6C20.1 Mittelgradige Körperstressstörung:</vt:lpstr>
      <vt:lpstr>6C20.2 Schwergradige Körperstressstörung:</vt:lpstr>
      <vt:lpstr>Störungen des körperlichen Erlebens oder der körperlichen Belastung</vt:lpstr>
      <vt:lpstr>Störungen des körperlichen Erlebens oder der körperlichen Belastung</vt:lpstr>
      <vt:lpstr>Körper-Integritäts-Identitätsstörung 6C21</vt:lpstr>
      <vt:lpstr>Psychodynamik der Körperstressstörung</vt:lpstr>
      <vt:lpstr>Psychodynamik der Körperstressstörung</vt:lpstr>
      <vt:lpstr>Bindungssystem</vt:lpstr>
      <vt:lpstr>Bindung</vt:lpstr>
      <vt:lpstr>Bindungssystem</vt:lpstr>
      <vt:lpstr>Bindungssystem</vt:lpstr>
      <vt:lpstr>Mentalisierungsfähigkeit</vt:lpstr>
      <vt:lpstr>Mentalisierungsfähigkeit</vt:lpstr>
      <vt:lpstr>Mentalisierungsfähigkeit</vt:lpstr>
      <vt:lpstr>Epistemisches Vertrauen („epistemic trust“)</vt:lpstr>
      <vt:lpstr>Epistemisches Vertrauen („epistemic trust“)</vt:lpstr>
      <vt:lpstr>Epistemisches Misstrauen  („epistemic mistrust“)</vt:lpstr>
      <vt:lpstr>Fallbeispiel: „A Sick Eagle“</vt:lpstr>
      <vt:lpstr>Joshua</vt:lpstr>
      <vt:lpstr>Joshua</vt:lpstr>
      <vt:lpstr>Joshua</vt:lpstr>
      <vt:lpstr>Joshua</vt:lpstr>
      <vt:lpstr>Joshua</vt:lpstr>
      <vt:lpstr>Danke für Ihre Aufmerksamkeit! </vt:lpstr>
      <vt:lpstr>Fachtag Gezeiten Haus Bonn 2023</vt:lpstr>
      <vt:lpstr>Fachtag Gezeiten Haus Bonn 2023</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Psychogene Hörstörung</dc:title>
  <dc:creator>Marion Heister</dc:creator>
  <cp:lastModifiedBy>Sölter, Angela</cp:lastModifiedBy>
  <cp:revision>181</cp:revision>
  <dcterms:created xsi:type="dcterms:W3CDTF">2006-08-23T22:58:02Z</dcterms:created>
  <dcterms:modified xsi:type="dcterms:W3CDTF">2023-10-24T08:39:50Z</dcterms:modified>
</cp:coreProperties>
</file>